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31"/>
  </p:notesMasterIdLst>
  <p:sldIdLst>
    <p:sldId id="283" r:id="rId5"/>
    <p:sldId id="257" r:id="rId6"/>
    <p:sldId id="260" r:id="rId7"/>
    <p:sldId id="258" r:id="rId8"/>
    <p:sldId id="305" r:id="rId9"/>
    <p:sldId id="318" r:id="rId10"/>
    <p:sldId id="259" r:id="rId11"/>
    <p:sldId id="274" r:id="rId12"/>
    <p:sldId id="261" r:id="rId13"/>
    <p:sldId id="307" r:id="rId14"/>
    <p:sldId id="262" r:id="rId15"/>
    <p:sldId id="324" r:id="rId16"/>
    <p:sldId id="263" r:id="rId17"/>
    <p:sldId id="326" r:id="rId18"/>
    <p:sldId id="309" r:id="rId19"/>
    <p:sldId id="327" r:id="rId20"/>
    <p:sldId id="311" r:id="rId21"/>
    <p:sldId id="316" r:id="rId22"/>
    <p:sldId id="314" r:id="rId23"/>
    <p:sldId id="315" r:id="rId24"/>
    <p:sldId id="325" r:id="rId25"/>
    <p:sldId id="312" r:id="rId26"/>
    <p:sldId id="319" r:id="rId27"/>
    <p:sldId id="320" r:id="rId28"/>
    <p:sldId id="321" r:id="rId29"/>
    <p:sldId id="322"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6" autoAdjust="0"/>
    <p:restoredTop sz="83668" autoAdjust="0"/>
  </p:normalViewPr>
  <p:slideViewPr>
    <p:cSldViewPr snapToGrid="0">
      <p:cViewPr varScale="1">
        <p:scale>
          <a:sx n="54" d="100"/>
          <a:sy n="54" d="100"/>
        </p:scale>
        <p:origin x="148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lIns="0" tIns="0" rIns="0" bIns="0"/>
          <a:lstStyle/>
          <a:p>
            <a:pPr marL="0" marR="0" indent="0" algn="ctr" defTabSz="914400" fontAlgn="auto" hangingPunct="1">
              <a:lnSpc>
                <a:spcPct val="100000"/>
              </a:lnSpc>
              <a:spcBef>
                <a:spcPts val="0"/>
              </a:spcBef>
              <a:spcAft>
                <a:spcPts val="0"/>
              </a:spcAft>
              <a:tabLst/>
              <a:defRPr lang="fr-FR" sz="1400" b="0" i="0" u="none" strike="noStrike" kern="1200" spc="0" baseline="0">
                <a:solidFill>
                  <a:srgbClr val="595959"/>
                </a:solidFill>
                <a:latin typeface="Calibri"/>
              </a:defRPr>
            </a:pPr>
            <a:r>
              <a:rPr lang="fr-FR" sz="1400" b="0" i="0" u="none" strike="noStrike" kern="1200" cap="none" spc="0" baseline="0">
                <a:solidFill>
                  <a:srgbClr val="595959"/>
                </a:solidFill>
                <a:uFillTx/>
                <a:latin typeface="Calibri"/>
              </a:rPr>
              <a:t>Pouvoir d'achat du revenu disponible brut des ménages (évolution en % par rapport à l'année n-1) </a:t>
            </a:r>
          </a:p>
        </c:rich>
      </c:tx>
      <c:overlay val="0"/>
      <c:spPr>
        <a:noFill/>
        <a:ln>
          <a:noFill/>
        </a:ln>
      </c:spPr>
    </c:title>
    <c:autoTitleDeleted val="0"/>
    <c:plotArea>
      <c:layout>
        <c:manualLayout>
          <c:xMode val="edge"/>
          <c:yMode val="edge"/>
          <c:x val="1.1022927689594356E-2"/>
          <c:y val="0.18389312977099237"/>
          <c:w val="0.96748340485217121"/>
          <c:h val="0.60806305223297474"/>
        </c:manualLayout>
      </c:layout>
      <c:lineChart>
        <c:grouping val="standard"/>
        <c:varyColors val="0"/>
        <c:ser>
          <c:idx val="0"/>
          <c:order val="0"/>
          <c:tx>
            <c:v>Pouvoir d'achat du revenu disponible brut des ménages</c:v>
          </c:tx>
          <c:spPr>
            <a:ln w="28575" cap="rnd">
              <a:solidFill>
                <a:srgbClr val="5B9BD5"/>
              </a:solidFill>
              <a:prstDash val="solid"/>
              <a:round/>
            </a:ln>
          </c:spPr>
          <c:marker>
            <c:symbol val="none"/>
          </c:marker>
          <c:trendline>
            <c:spPr>
              <a:ln w="19046" cap="rnd">
                <a:solidFill>
                  <a:srgbClr val="000000"/>
                </a:solidFill>
                <a:prstDash val="solid"/>
                <a:round/>
              </a:ln>
            </c:spPr>
            <c:trendlineType val="linear"/>
            <c:dispRSqr val="0"/>
            <c:dispEq val="0"/>
          </c:trendline>
          <c:cat>
            <c:numLit>
              <c:formatCode>General</c:formatCode>
              <c:ptCount val="59"/>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pt idx="50">
                <c:v>2010</c:v>
              </c:pt>
              <c:pt idx="51">
                <c:v>2011</c:v>
              </c:pt>
              <c:pt idx="52">
                <c:v>2012</c:v>
              </c:pt>
              <c:pt idx="53">
                <c:v>2013</c:v>
              </c:pt>
              <c:pt idx="54">
                <c:v>2014</c:v>
              </c:pt>
              <c:pt idx="55">
                <c:v>2015</c:v>
              </c:pt>
              <c:pt idx="56">
                <c:v>2016</c:v>
              </c:pt>
              <c:pt idx="57">
                <c:v>2017</c:v>
              </c:pt>
              <c:pt idx="58">
                <c:v>2018</c:v>
              </c:pt>
            </c:numLit>
          </c:cat>
          <c:val>
            <c:numLit>
              <c:formatCode>General</c:formatCode>
              <c:ptCount val="59"/>
              <c:pt idx="0">
                <c:v>7.7254820967494169</c:v>
              </c:pt>
              <c:pt idx="1">
                <c:v>4.8199041442476727</c:v>
              </c:pt>
              <c:pt idx="2">
                <c:v>10.163479834562494</c:v>
              </c:pt>
              <c:pt idx="3">
                <c:v>6.5195277618321512</c:v>
              </c:pt>
              <c:pt idx="4">
                <c:v>5.2560656840856552</c:v>
              </c:pt>
              <c:pt idx="5">
                <c:v>4.7238302805934183</c:v>
              </c:pt>
              <c:pt idx="6">
                <c:v>4.9298837035870662</c:v>
              </c:pt>
              <c:pt idx="7">
                <c:v>5.5631161851922002</c:v>
              </c:pt>
              <c:pt idx="8">
                <c:v>4.5797030784719368</c:v>
              </c:pt>
              <c:pt idx="9">
                <c:v>4.7694795352479105</c:v>
              </c:pt>
              <c:pt idx="10">
                <c:v>7.2598760356559922</c:v>
              </c:pt>
              <c:pt idx="11">
                <c:v>5.4104067194198535</c:v>
              </c:pt>
              <c:pt idx="12">
                <c:v>5.6393119240033087</c:v>
              </c:pt>
              <c:pt idx="13">
                <c:v>5.9420988528331264</c:v>
              </c:pt>
              <c:pt idx="14">
                <c:v>3.16864566576794</c:v>
              </c:pt>
              <c:pt idx="15">
                <c:v>3.0821462744503094</c:v>
              </c:pt>
              <c:pt idx="16">
                <c:v>2.4764248426939304</c:v>
              </c:pt>
              <c:pt idx="17">
                <c:v>2.6800921224404988</c:v>
              </c:pt>
              <c:pt idx="18">
                <c:v>5.8742374487668059</c:v>
              </c:pt>
              <c:pt idx="19">
                <c:v>0.6899249262567082</c:v>
              </c:pt>
              <c:pt idx="20">
                <c:v>0.314779940809089</c:v>
              </c:pt>
              <c:pt idx="21">
                <c:v>1.4942327923840821</c:v>
              </c:pt>
              <c:pt idx="22">
                <c:v>2.3891619690625561</c:v>
              </c:pt>
              <c:pt idx="23">
                <c:v>-3.6245558962662017E-2</c:v>
              </c:pt>
              <c:pt idx="24">
                <c:v>-1.0399784191448873</c:v>
              </c:pt>
              <c:pt idx="25">
                <c:v>0.77350753963516183</c:v>
              </c:pt>
              <c:pt idx="26">
                <c:v>2.8407459176989107</c:v>
              </c:pt>
              <c:pt idx="27">
                <c:v>1.5536376987648168</c:v>
              </c:pt>
              <c:pt idx="28">
                <c:v>3.3394388461812383</c:v>
              </c:pt>
              <c:pt idx="29">
                <c:v>3.5110709459575702</c:v>
              </c:pt>
              <c:pt idx="30">
                <c:v>3.9536127316020782</c:v>
              </c:pt>
              <c:pt idx="31">
                <c:v>1.0943972125689925</c:v>
              </c:pt>
              <c:pt idx="32">
                <c:v>2.2759320502232754</c:v>
              </c:pt>
              <c:pt idx="33">
                <c:v>0.29745766931235096</c:v>
              </c:pt>
              <c:pt idx="34">
                <c:v>0.561843543123004</c:v>
              </c:pt>
              <c:pt idx="35">
                <c:v>2.1799397299446781</c:v>
              </c:pt>
              <c:pt idx="36">
                <c:v>1.050530458008339</c:v>
              </c:pt>
              <c:pt idx="37">
                <c:v>1.6679796950998877</c:v>
              </c:pt>
              <c:pt idx="38">
                <c:v>3.283527185734215</c:v>
              </c:pt>
              <c:pt idx="39">
                <c:v>3.1806775395082383</c:v>
              </c:pt>
              <c:pt idx="40">
                <c:v>3.4935596705787333</c:v>
              </c:pt>
              <c:pt idx="41">
                <c:v>3.2523735430633565</c:v>
              </c:pt>
              <c:pt idx="42">
                <c:v>3.0066113438691104</c:v>
              </c:pt>
              <c:pt idx="43">
                <c:v>0.85739946362988917</c:v>
              </c:pt>
              <c:pt idx="44">
                <c:v>2.2412595820201773</c:v>
              </c:pt>
              <c:pt idx="45">
                <c:v>1.3917948085025813</c:v>
              </c:pt>
              <c:pt idx="46">
                <c:v>2.9348992764862061</c:v>
              </c:pt>
              <c:pt idx="47">
                <c:v>3.1709778799185102</c:v>
              </c:pt>
              <c:pt idx="48">
                <c:v>0.51016209442525451</c:v>
              </c:pt>
              <c:pt idx="49">
                <c:v>1.7306792764297967</c:v>
              </c:pt>
              <c:pt idx="50">
                <c:v>1.5876129058837591</c:v>
              </c:pt>
              <c:pt idx="51">
                <c:v>0.1269451936533699</c:v>
              </c:pt>
              <c:pt idx="52">
                <c:v>-0.39654448006018578</c:v>
              </c:pt>
              <c:pt idx="53">
                <c:v>-1.1612890132328459</c:v>
              </c:pt>
              <c:pt idx="54">
                <c:v>1.2096889306675678</c:v>
              </c:pt>
              <c:pt idx="55">
                <c:v>0.84599683945687332</c:v>
              </c:pt>
              <c:pt idx="56">
                <c:v>1.557322049223913</c:v>
              </c:pt>
              <c:pt idx="57">
                <c:v>1.3538999777546081</c:v>
              </c:pt>
              <c:pt idx="58">
                <c:v>1.2411669025833305</c:v>
              </c:pt>
            </c:numLit>
          </c:val>
          <c:smooth val="0"/>
          <c:extLst>
            <c:ext xmlns:c16="http://schemas.microsoft.com/office/drawing/2014/chart" uri="{C3380CC4-5D6E-409C-BE32-E72D297353CC}">
              <c16:uniqueId val="{00000001-8EA7-A748-8CF0-50A6318668D1}"/>
            </c:ext>
          </c:extLst>
        </c:ser>
        <c:dLbls>
          <c:showLegendKey val="0"/>
          <c:showVal val="0"/>
          <c:showCatName val="0"/>
          <c:showSerName val="0"/>
          <c:showPercent val="0"/>
          <c:showBubbleSize val="0"/>
        </c:dLbls>
        <c:smooth val="0"/>
        <c:axId val="208181952"/>
        <c:axId val="208181560"/>
      </c:lineChart>
      <c:valAx>
        <c:axId val="208181560"/>
        <c:scaling>
          <c:orientation val="minMax"/>
        </c:scaling>
        <c:delete val="0"/>
        <c:axPos val="l"/>
        <c:majorGridlines>
          <c:spPr>
            <a:ln w="9528" cap="flat">
              <a:solidFill>
                <a:srgbClr val="D9D9D9"/>
              </a:solidFill>
              <a:prstDash val="solid"/>
              <a:round/>
            </a:ln>
          </c:spPr>
        </c:majorGridlines>
        <c:numFmt formatCode="General" sourceLinked="0"/>
        <c:majorTickMark val="none"/>
        <c:minorTickMark val="none"/>
        <c:tickLblPos val="nextTo"/>
        <c:spPr>
          <a:noFill/>
          <a:ln>
            <a:noFill/>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crossAx val="208181952"/>
        <c:crosses val="autoZero"/>
        <c:crossBetween val="between"/>
      </c:valAx>
      <c:catAx>
        <c:axId val="208181952"/>
        <c:scaling>
          <c:orientation val="minMax"/>
        </c:scaling>
        <c:delete val="0"/>
        <c:axPos val="b"/>
        <c:numFmt formatCode="General" sourceLinked="0"/>
        <c:majorTickMark val="none"/>
        <c:minorTickMark val="none"/>
        <c:tickLblPos val="high"/>
        <c:spPr>
          <a:no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crossAx val="208181560"/>
        <c:crosses val="autoZero"/>
        <c:auto val="1"/>
        <c:lblAlgn val="ctr"/>
        <c:lblOffset val="100"/>
        <c:noMultiLvlLbl val="0"/>
      </c:catAx>
      <c:spPr>
        <a:noFill/>
        <a:ln>
          <a:noFill/>
        </a:ln>
      </c:spPr>
    </c:plotArea>
    <c:legend>
      <c:legendPos val="r"/>
      <c:layout>
        <c:manualLayout>
          <c:xMode val="edge"/>
          <c:yMode val="edge"/>
          <c:x val="4.9999999999999996E-2"/>
          <c:y val="0.81202019594878883"/>
          <c:w val="0.91987442541904485"/>
          <c:h val="0.18797980405121112"/>
        </c:manualLayout>
      </c:layout>
      <c:overlay val="0"/>
      <c:spPr>
        <a:noFill/>
        <a:ln>
          <a:noFill/>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legend>
    <c:plotVisOnly val="1"/>
    <c:dispBlanksAs val="gap"/>
    <c:showDLblsOverMax val="0"/>
  </c:chart>
  <c:spPr>
    <a:solidFill>
      <a:srgbClr val="FFFFFF"/>
    </a:solid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fr-FR" sz="1000" b="0" i="0" u="none" strike="noStrike" kern="1200" baseline="0">
          <a:solidFill>
            <a:srgbClr val="000000"/>
          </a:solidFill>
          <a:latin typeface="Calibri"/>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lIns="0" tIns="0" rIns="0" bIns="0"/>
          <a:lstStyle/>
          <a:p>
            <a:pPr marL="0" marR="0" indent="0" algn="ctr" defTabSz="914400" fontAlgn="auto" hangingPunct="1">
              <a:lnSpc>
                <a:spcPct val="100000"/>
              </a:lnSpc>
              <a:spcBef>
                <a:spcPts val="0"/>
              </a:spcBef>
              <a:spcAft>
                <a:spcPts val="0"/>
              </a:spcAft>
              <a:tabLst/>
              <a:defRPr lang="fr-FR" sz="1400" b="0" i="0" u="none" strike="noStrike" kern="1200" spc="0" baseline="0">
                <a:solidFill>
                  <a:srgbClr val="595959"/>
                </a:solidFill>
                <a:latin typeface="Calibri"/>
              </a:defRPr>
            </a:pPr>
            <a:r>
              <a:rPr lang="fr-FR" sz="1400" b="0" i="0" u="none" strike="noStrike" kern="1200" cap="none" spc="0" baseline="0">
                <a:solidFill>
                  <a:srgbClr val="595959"/>
                </a:solidFill>
                <a:uFillTx/>
                <a:latin typeface="Calibri"/>
              </a:rPr>
              <a:t>Evolution récente du pouvoir d'achat</a:t>
            </a:r>
          </a:p>
        </c:rich>
      </c:tx>
      <c:layout>
        <c:manualLayout>
          <c:xMode val="edge"/>
          <c:yMode val="edge"/>
          <c:x val="0.24791795143254153"/>
          <c:y val="3.4994211582138092E-2"/>
        </c:manualLayout>
      </c:layout>
      <c:overlay val="0"/>
      <c:spPr>
        <a:noFill/>
        <a:ln>
          <a:noFill/>
        </a:ln>
      </c:spPr>
    </c:title>
    <c:autoTitleDeleted val="0"/>
    <c:plotArea>
      <c:layout>
        <c:manualLayout>
          <c:layoutTarget val="inner"/>
          <c:xMode val="edge"/>
          <c:yMode val="edge"/>
          <c:x val="5.2726350382672753E-2"/>
          <c:y val="0.17251924317541115"/>
          <c:w val="0.9199610048743907"/>
          <c:h val="0.50776178230246471"/>
        </c:manualLayout>
      </c:layout>
      <c:lineChart>
        <c:grouping val="standard"/>
        <c:varyColors val="0"/>
        <c:ser>
          <c:idx val="0"/>
          <c:order val="0"/>
          <c:tx>
            <c:v>Pouvoir d’achat du revenu disponible brut des ménages</c:v>
          </c:tx>
          <c:spPr>
            <a:ln w="28575" cap="rnd">
              <a:solidFill>
                <a:srgbClr val="5B9BD5"/>
              </a:solidFill>
              <a:prstDash val="solid"/>
              <a:round/>
            </a:ln>
          </c:spPr>
          <c:marker>
            <c:symbol val="none"/>
          </c:marker>
          <c:cat>
            <c:numLit>
              <c:formatCode>General</c:formatCode>
              <c:ptCount val="7"/>
              <c:pt idx="0">
                <c:v>2012</c:v>
              </c:pt>
              <c:pt idx="1">
                <c:v>2013</c:v>
              </c:pt>
              <c:pt idx="2">
                <c:v>2014</c:v>
              </c:pt>
              <c:pt idx="3">
                <c:v>2015</c:v>
              </c:pt>
              <c:pt idx="4">
                <c:v>2016</c:v>
              </c:pt>
              <c:pt idx="5">
                <c:v>2017</c:v>
              </c:pt>
              <c:pt idx="6">
                <c:v>2018</c:v>
              </c:pt>
            </c:numLit>
          </c:cat>
          <c:val>
            <c:numLit>
              <c:formatCode>General</c:formatCode>
              <c:ptCount val="7"/>
              <c:pt idx="0">
                <c:v>100</c:v>
              </c:pt>
              <c:pt idx="1">
                <c:v>98.8</c:v>
              </c:pt>
              <c:pt idx="2">
                <c:v>99.98</c:v>
              </c:pt>
              <c:pt idx="3">
                <c:v>100.78</c:v>
              </c:pt>
              <c:pt idx="4">
                <c:v>102.39</c:v>
              </c:pt>
              <c:pt idx="5">
                <c:v>103.83</c:v>
              </c:pt>
              <c:pt idx="6">
                <c:v>105.08</c:v>
              </c:pt>
            </c:numLit>
          </c:val>
          <c:smooth val="0"/>
          <c:extLst>
            <c:ext xmlns:c16="http://schemas.microsoft.com/office/drawing/2014/chart" uri="{C3380CC4-5D6E-409C-BE32-E72D297353CC}">
              <c16:uniqueId val="{00000000-62BA-4544-9A97-BABC771EAC1A}"/>
            </c:ext>
          </c:extLst>
        </c:ser>
        <c:ser>
          <c:idx val="1"/>
          <c:order val="1"/>
          <c:tx>
            <c:v>Pouvoir d’achat par personne</c:v>
          </c:tx>
          <c:spPr>
            <a:ln w="28575" cap="rnd">
              <a:solidFill>
                <a:srgbClr val="ED7D31"/>
              </a:solidFill>
              <a:prstDash val="solid"/>
              <a:round/>
            </a:ln>
          </c:spPr>
          <c:marker>
            <c:symbol val="none"/>
          </c:marker>
          <c:cat>
            <c:numLit>
              <c:formatCode>General</c:formatCode>
              <c:ptCount val="7"/>
              <c:pt idx="0">
                <c:v>2012</c:v>
              </c:pt>
              <c:pt idx="1">
                <c:v>2013</c:v>
              </c:pt>
              <c:pt idx="2">
                <c:v>2014</c:v>
              </c:pt>
              <c:pt idx="3">
                <c:v>2015</c:v>
              </c:pt>
              <c:pt idx="4">
                <c:v>2016</c:v>
              </c:pt>
              <c:pt idx="5">
                <c:v>2017</c:v>
              </c:pt>
              <c:pt idx="6">
                <c:v>2018</c:v>
              </c:pt>
            </c:numLit>
          </c:cat>
          <c:val>
            <c:numLit>
              <c:formatCode>General</c:formatCode>
              <c:ptCount val="7"/>
              <c:pt idx="0">
                <c:v>100</c:v>
              </c:pt>
              <c:pt idx="1">
                <c:v>98.3</c:v>
              </c:pt>
              <c:pt idx="2">
                <c:v>98.99</c:v>
              </c:pt>
              <c:pt idx="3">
                <c:v>99.38</c:v>
              </c:pt>
              <c:pt idx="4">
                <c:v>100.57</c:v>
              </c:pt>
              <c:pt idx="5">
                <c:v>101.58</c:v>
              </c:pt>
              <c:pt idx="6">
                <c:v>102.49</c:v>
              </c:pt>
            </c:numLit>
          </c:val>
          <c:smooth val="0"/>
          <c:extLst>
            <c:ext xmlns:c16="http://schemas.microsoft.com/office/drawing/2014/chart" uri="{C3380CC4-5D6E-409C-BE32-E72D297353CC}">
              <c16:uniqueId val="{00000001-62BA-4544-9A97-BABC771EAC1A}"/>
            </c:ext>
          </c:extLst>
        </c:ser>
        <c:ser>
          <c:idx val="2"/>
          <c:order val="2"/>
          <c:tx>
            <c:v>Pouvoir d’achat par ménage</c:v>
          </c:tx>
          <c:spPr>
            <a:ln w="28575" cap="rnd">
              <a:solidFill>
                <a:srgbClr val="A5A5A5"/>
              </a:solidFill>
              <a:prstDash val="solid"/>
              <a:round/>
            </a:ln>
          </c:spPr>
          <c:marker>
            <c:symbol val="none"/>
          </c:marker>
          <c:cat>
            <c:numLit>
              <c:formatCode>General</c:formatCode>
              <c:ptCount val="7"/>
              <c:pt idx="0">
                <c:v>2012</c:v>
              </c:pt>
              <c:pt idx="1">
                <c:v>2013</c:v>
              </c:pt>
              <c:pt idx="2">
                <c:v>2014</c:v>
              </c:pt>
              <c:pt idx="3">
                <c:v>2015</c:v>
              </c:pt>
              <c:pt idx="4">
                <c:v>2016</c:v>
              </c:pt>
              <c:pt idx="5">
                <c:v>2017</c:v>
              </c:pt>
              <c:pt idx="6">
                <c:v>2018</c:v>
              </c:pt>
            </c:numLit>
          </c:cat>
          <c:val>
            <c:numLit>
              <c:formatCode>General</c:formatCode>
              <c:ptCount val="7"/>
              <c:pt idx="0">
                <c:v>100</c:v>
              </c:pt>
              <c:pt idx="1">
                <c:v>98</c:v>
              </c:pt>
              <c:pt idx="2">
                <c:v>98.29</c:v>
              </c:pt>
              <c:pt idx="3">
                <c:v>98.29</c:v>
              </c:pt>
              <c:pt idx="4">
                <c:v>99.07</c:v>
              </c:pt>
              <c:pt idx="5">
                <c:v>99.67</c:v>
              </c:pt>
              <c:pt idx="6">
                <c:v>100.17</c:v>
              </c:pt>
            </c:numLit>
          </c:val>
          <c:smooth val="0"/>
          <c:extLst>
            <c:ext xmlns:c16="http://schemas.microsoft.com/office/drawing/2014/chart" uri="{C3380CC4-5D6E-409C-BE32-E72D297353CC}">
              <c16:uniqueId val="{00000002-62BA-4544-9A97-BABC771EAC1A}"/>
            </c:ext>
          </c:extLst>
        </c:ser>
        <c:ser>
          <c:idx val="3"/>
          <c:order val="3"/>
          <c:tx>
            <c:v>Pouvoir d’achat par unité de consommation</c:v>
          </c:tx>
          <c:spPr>
            <a:ln w="28575" cap="rnd">
              <a:solidFill>
                <a:srgbClr val="FFC000"/>
              </a:solidFill>
              <a:prstDash val="solid"/>
              <a:round/>
            </a:ln>
          </c:spPr>
          <c:marker>
            <c:symbol val="none"/>
          </c:marker>
          <c:cat>
            <c:numLit>
              <c:formatCode>General</c:formatCode>
              <c:ptCount val="7"/>
              <c:pt idx="0">
                <c:v>2012</c:v>
              </c:pt>
              <c:pt idx="1">
                <c:v>2013</c:v>
              </c:pt>
              <c:pt idx="2">
                <c:v>2014</c:v>
              </c:pt>
              <c:pt idx="3">
                <c:v>2015</c:v>
              </c:pt>
              <c:pt idx="4">
                <c:v>2016</c:v>
              </c:pt>
              <c:pt idx="5">
                <c:v>2017</c:v>
              </c:pt>
              <c:pt idx="6">
                <c:v>2018</c:v>
              </c:pt>
            </c:numLit>
          </c:cat>
          <c:val>
            <c:numLit>
              <c:formatCode>General</c:formatCode>
              <c:ptCount val="7"/>
              <c:pt idx="0">
                <c:v>100</c:v>
              </c:pt>
              <c:pt idx="1">
                <c:v>98.2</c:v>
              </c:pt>
              <c:pt idx="2">
                <c:v>98.79</c:v>
              </c:pt>
              <c:pt idx="3">
                <c:v>99.08</c:v>
              </c:pt>
              <c:pt idx="4">
                <c:v>100.07</c:v>
              </c:pt>
              <c:pt idx="5">
                <c:v>100.87</c:v>
              </c:pt>
              <c:pt idx="6">
                <c:v>101.58</c:v>
              </c:pt>
            </c:numLit>
          </c:val>
          <c:smooth val="0"/>
          <c:extLst>
            <c:ext xmlns:c16="http://schemas.microsoft.com/office/drawing/2014/chart" uri="{C3380CC4-5D6E-409C-BE32-E72D297353CC}">
              <c16:uniqueId val="{00000003-62BA-4544-9A97-BABC771EAC1A}"/>
            </c:ext>
          </c:extLst>
        </c:ser>
        <c:dLbls>
          <c:showLegendKey val="0"/>
          <c:showVal val="0"/>
          <c:showCatName val="0"/>
          <c:showSerName val="0"/>
          <c:showPercent val="0"/>
          <c:showBubbleSize val="0"/>
        </c:dLbls>
        <c:smooth val="0"/>
        <c:axId val="208178816"/>
        <c:axId val="208179208"/>
      </c:lineChart>
      <c:valAx>
        <c:axId val="208179208"/>
        <c:scaling>
          <c:orientation val="minMax"/>
          <c:max val="106"/>
          <c:min val="98"/>
        </c:scaling>
        <c:delete val="0"/>
        <c:axPos val="l"/>
        <c:majorGridlines>
          <c:spPr>
            <a:ln w="9528" cap="flat">
              <a:solidFill>
                <a:srgbClr val="D9D9D9"/>
              </a:solidFill>
              <a:prstDash val="solid"/>
              <a:round/>
            </a:ln>
          </c:spPr>
        </c:majorGridlines>
        <c:numFmt formatCode="General" sourceLinked="0"/>
        <c:majorTickMark val="none"/>
        <c:minorTickMark val="none"/>
        <c:tickLblPos val="nextTo"/>
        <c:spPr>
          <a:noFill/>
          <a:ln>
            <a:noFill/>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crossAx val="208178816"/>
        <c:crosses val="autoZero"/>
        <c:crossBetween val="between"/>
      </c:valAx>
      <c:catAx>
        <c:axId val="208178816"/>
        <c:scaling>
          <c:orientation val="minMax"/>
        </c:scaling>
        <c:delete val="0"/>
        <c:axPos val="b"/>
        <c:numFmt formatCode="General" sourceLinked="0"/>
        <c:majorTickMark val="none"/>
        <c:minorTickMark val="none"/>
        <c:tickLblPos val="nextTo"/>
        <c:spPr>
          <a:no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crossAx val="208179208"/>
        <c:crosses val="autoZero"/>
        <c:auto val="1"/>
        <c:lblAlgn val="ctr"/>
        <c:lblOffset val="100"/>
        <c:noMultiLvlLbl val="0"/>
      </c:catAx>
      <c:spPr>
        <a:noFill/>
        <a:ln>
          <a:noFill/>
        </a:ln>
      </c:spPr>
    </c:plotArea>
    <c:legend>
      <c:legendPos val="r"/>
      <c:layout>
        <c:manualLayout>
          <c:xMode val="edge"/>
          <c:yMode val="edge"/>
          <c:x val="2.6108030613820332E-2"/>
          <c:y val="0.78450754261777889"/>
          <c:w val="0.94593846357440614"/>
          <c:h val="0.21549245738222117"/>
        </c:manualLayout>
      </c:layout>
      <c:overlay val="0"/>
      <c:spPr>
        <a:noFill/>
        <a:ln>
          <a:noFill/>
        </a:ln>
      </c:spPr>
      <c:txPr>
        <a:bodyPr lIns="0" tIns="0" rIns="0" bIns="0"/>
        <a:lstStyle/>
        <a:p>
          <a:pPr marL="0" marR="0" indent="0" defTabSz="914400" fontAlgn="auto" hangingPunct="1">
            <a:lnSpc>
              <a:spcPct val="100000"/>
            </a:lnSpc>
            <a:spcBef>
              <a:spcPts val="0"/>
            </a:spcBef>
            <a:spcAft>
              <a:spcPts val="0"/>
            </a:spcAft>
            <a:tabLst/>
            <a:defRPr lang="fr-FR" sz="900" b="0" i="0" u="none" strike="noStrike" kern="1200" baseline="0">
              <a:solidFill>
                <a:srgbClr val="595959"/>
              </a:solidFill>
              <a:latin typeface="Calibri"/>
            </a:defRPr>
          </a:pPr>
          <a:endParaRPr lang="fr-FR"/>
        </a:p>
      </c:txPr>
    </c:legend>
    <c:plotVisOnly val="1"/>
    <c:dispBlanksAs val="gap"/>
    <c:showDLblsOverMax val="0"/>
  </c:chart>
  <c:spPr>
    <a:solidFill>
      <a:srgbClr val="FFFFFF"/>
    </a:solidFill>
    <a:ln w="9528" cap="flat">
      <a:solidFill>
        <a:srgbClr val="D9D9D9"/>
      </a:solidFill>
      <a:prstDash val="solid"/>
      <a:round/>
    </a:ln>
  </c:spPr>
  <c:txPr>
    <a:bodyPr lIns="0" tIns="0" rIns="0" bIns="0"/>
    <a:lstStyle/>
    <a:p>
      <a:pPr marL="0" marR="0" indent="0" defTabSz="914400" fontAlgn="auto" hangingPunct="1">
        <a:lnSpc>
          <a:spcPct val="100000"/>
        </a:lnSpc>
        <a:spcBef>
          <a:spcPts val="0"/>
        </a:spcBef>
        <a:spcAft>
          <a:spcPts val="0"/>
        </a:spcAft>
        <a:tabLst/>
        <a:defRPr lang="fr-FR" sz="1000" b="0" i="0" u="none" strike="noStrike" kern="1200" baseline="0">
          <a:solidFill>
            <a:srgbClr val="000000"/>
          </a:solidFill>
          <a:latin typeface="Calibri"/>
        </a:defRPr>
      </a:pPr>
      <a:endParaRPr lang="fr-F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8DAA82-5A86-FD4F-9318-852C0863E81E}" type="datetimeFigureOut">
              <a:rPr lang="fr-FR" smtClean="0"/>
              <a:t>20/06/2023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3B212C-AA05-1A4B-A767-3976ED7FEBA4}" type="slidenum">
              <a:rPr lang="fr-FR" smtClean="0"/>
              <a:t>‹N°›</a:t>
            </a:fld>
            <a:endParaRPr lang="fr-FR"/>
          </a:p>
        </p:txBody>
      </p:sp>
    </p:spTree>
    <p:extLst>
      <p:ext uri="{BB962C8B-B14F-4D97-AF65-F5344CB8AC3E}">
        <p14:creationId xmlns:p14="http://schemas.microsoft.com/office/powerpoint/2010/main" val="774488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Formule : (indice final/indice initial)-1</a:t>
            </a:r>
          </a:p>
          <a:p>
            <a:endParaRPr lang="fr-FR" dirty="0"/>
          </a:p>
        </p:txBody>
      </p:sp>
      <p:sp>
        <p:nvSpPr>
          <p:cNvPr id="4" name="Espace réservé du numéro de diapositive 3"/>
          <p:cNvSpPr>
            <a:spLocks noGrp="1"/>
          </p:cNvSpPr>
          <p:nvPr>
            <p:ph type="sldNum" sz="quarter" idx="5"/>
          </p:nvPr>
        </p:nvSpPr>
        <p:spPr/>
        <p:txBody>
          <a:bodyPr/>
          <a:lstStyle/>
          <a:p>
            <a:fld id="{B43B212C-AA05-1A4B-A767-3976ED7FEBA4}" type="slidenum">
              <a:rPr lang="fr-FR" smtClean="0"/>
              <a:t>15</a:t>
            </a:fld>
            <a:endParaRPr lang="fr-FR"/>
          </a:p>
        </p:txBody>
      </p:sp>
    </p:spTree>
    <p:extLst>
      <p:ext uri="{BB962C8B-B14F-4D97-AF65-F5344CB8AC3E}">
        <p14:creationId xmlns:p14="http://schemas.microsoft.com/office/powerpoint/2010/main" val="1837843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43B212C-AA05-1A4B-A767-3976ED7FEBA4}" type="slidenum">
              <a:rPr lang="fr-FR" smtClean="0"/>
              <a:t>24</a:t>
            </a:fld>
            <a:endParaRPr lang="fr-FR"/>
          </a:p>
        </p:txBody>
      </p:sp>
    </p:spTree>
    <p:extLst>
      <p:ext uri="{BB962C8B-B14F-4D97-AF65-F5344CB8AC3E}">
        <p14:creationId xmlns:p14="http://schemas.microsoft.com/office/powerpoint/2010/main" val="2450461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Substitution entre les gammes de produit, pas possible pour les ménages modestes. </a:t>
            </a:r>
          </a:p>
        </p:txBody>
      </p:sp>
      <p:sp>
        <p:nvSpPr>
          <p:cNvPr id="4" name="Espace réservé du numéro de diapositive 3"/>
          <p:cNvSpPr>
            <a:spLocks noGrp="1"/>
          </p:cNvSpPr>
          <p:nvPr>
            <p:ph type="sldNum" sz="quarter" idx="5"/>
          </p:nvPr>
        </p:nvSpPr>
        <p:spPr/>
        <p:txBody>
          <a:bodyPr/>
          <a:lstStyle/>
          <a:p>
            <a:fld id="{B43B212C-AA05-1A4B-A767-3976ED7FEBA4}" type="slidenum">
              <a:rPr lang="fr-FR" smtClean="0"/>
              <a:t>25</a:t>
            </a:fld>
            <a:endParaRPr lang="fr-FR"/>
          </a:p>
        </p:txBody>
      </p:sp>
    </p:spTree>
    <p:extLst>
      <p:ext uri="{BB962C8B-B14F-4D97-AF65-F5344CB8AC3E}">
        <p14:creationId xmlns:p14="http://schemas.microsoft.com/office/powerpoint/2010/main" val="2534730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Entre les quatrièmes trimestres 2021 et 2022, les profits du secteur ont doublé (passant de 3 à 6 milliards), tandis que la rémunération des salariés du secteur n’a augmenté que de 3 % (de 6,7 à 6,9 milliards).</a:t>
            </a:r>
          </a:p>
          <a:p>
            <a:r>
              <a:rPr lang="fr-FR" dirty="0"/>
              <a:t>Au second semestre 2022, la contribution des profits de l’agroalimentaire à la hausse des prix de production monte même à 51 %, les consommations intermédiaires pesant pour 47 % et les salaires et impôts nets sur la production pour 2 %.</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43B212C-AA05-1A4B-A767-3976ED7FEBA4}" type="slidenum">
              <a:rPr lang="fr-FR" smtClean="0"/>
              <a:t>26</a:t>
            </a:fld>
            <a:endParaRPr lang="fr-FR"/>
          </a:p>
        </p:txBody>
      </p:sp>
    </p:spTree>
    <p:extLst>
      <p:ext uri="{BB962C8B-B14F-4D97-AF65-F5344CB8AC3E}">
        <p14:creationId xmlns:p14="http://schemas.microsoft.com/office/powerpoint/2010/main" val="3548706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8DB27D4-4706-439D-9484-8232ABEAFA8B}" type="datetimeFigureOut">
              <a:rPr lang="fr-FR" smtClean="0"/>
              <a:t>20/06/2023</a:t>
            </a:fld>
            <a:endParaRPr lang="fr-FR"/>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fr-F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F842686-D8C4-484A-AFD0-DB49792BBB1C}"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645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8DB27D4-4706-439D-9484-8232ABEAFA8B}" type="datetimeFigureOut">
              <a:rPr lang="fr-FR" smtClean="0"/>
              <a:t>20/06/2023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2149252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8DB27D4-4706-439D-9484-8232ABEAFA8B}" type="datetimeFigureOut">
              <a:rPr lang="fr-FR" smtClean="0"/>
              <a:t>20/06/2023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2086515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999652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988874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463539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1050943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29/04/2019</a:t>
            </a:r>
          </a:p>
        </p:txBody>
      </p:sp>
      <p:sp>
        <p:nvSpPr>
          <p:cNvPr id="8" name="Espace réservé du pied de page 7"/>
          <p:cNvSpPr>
            <a:spLocks noGrp="1"/>
          </p:cNvSpPr>
          <p:nvPr>
            <p:ph type="ftr" sz="quarter" idx="11"/>
          </p:nvPr>
        </p:nvSpPr>
        <p:spPr/>
        <p:txBody>
          <a:bodyPr/>
          <a:lstStyle/>
          <a:p>
            <a:r>
              <a:rPr lang="fr-FR"/>
              <a:t>Espace revendicatif - Pôle économique</a:t>
            </a:r>
          </a:p>
        </p:txBody>
      </p:sp>
      <p:sp>
        <p:nvSpPr>
          <p:cNvPr id="9" name="Espace réservé du numéro de diapositive 8"/>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1661091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t>29/04/2019</a:t>
            </a:r>
          </a:p>
        </p:txBody>
      </p:sp>
      <p:sp>
        <p:nvSpPr>
          <p:cNvPr id="4" name="Espace réservé du pied de page 3"/>
          <p:cNvSpPr>
            <a:spLocks noGrp="1"/>
          </p:cNvSpPr>
          <p:nvPr>
            <p:ph type="ftr" sz="quarter" idx="11"/>
          </p:nvPr>
        </p:nvSpPr>
        <p:spPr/>
        <p:txBody>
          <a:bodyPr/>
          <a:lstStyle/>
          <a:p>
            <a:r>
              <a:rPr lang="fr-FR"/>
              <a:t>Espace revendicatif - Pôle économique</a:t>
            </a:r>
          </a:p>
        </p:txBody>
      </p:sp>
      <p:sp>
        <p:nvSpPr>
          <p:cNvPr id="5" name="Espace réservé du numéro de diapositive 4"/>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620707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29/04/2019</a:t>
            </a:r>
          </a:p>
        </p:txBody>
      </p:sp>
      <p:sp>
        <p:nvSpPr>
          <p:cNvPr id="3" name="Espace réservé du pied de page 2"/>
          <p:cNvSpPr>
            <a:spLocks noGrp="1"/>
          </p:cNvSpPr>
          <p:nvPr>
            <p:ph type="ftr" sz="quarter" idx="11"/>
          </p:nvPr>
        </p:nvSpPr>
        <p:spPr/>
        <p:txBody>
          <a:bodyPr/>
          <a:lstStyle/>
          <a:p>
            <a:r>
              <a:rPr lang="fr-FR"/>
              <a:t>Espace revendicatif - Pôle économique</a:t>
            </a:r>
          </a:p>
        </p:txBody>
      </p:sp>
      <p:sp>
        <p:nvSpPr>
          <p:cNvPr id="4" name="Espace réservé du numéro de diapositive 3"/>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4267555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089186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8DB27D4-4706-439D-9484-8232ABEAFA8B}" type="datetimeFigureOut">
              <a:rPr lang="fr-FR" smtClean="0"/>
              <a:t>20/06/2023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842686-D8C4-484A-AFD0-DB49792BBB1C}" type="slidenum">
              <a:rPr lang="fr-FR" smtClean="0"/>
              <a:t>‹N°›</a:t>
            </a:fld>
            <a:endParaRPr lang="fr-F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104" y="5899894"/>
            <a:ext cx="509588" cy="647868"/>
          </a:xfrm>
          <a:prstGeom prst="rect">
            <a:avLst/>
          </a:prstGeom>
        </p:spPr>
      </p:pic>
      <p:pic>
        <p:nvPicPr>
          <p:cNvPr id="8" name="Imag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104" y="5899894"/>
            <a:ext cx="509588" cy="647868"/>
          </a:xfrm>
          <a:prstGeom prst="rect">
            <a:avLst/>
          </a:prstGeom>
        </p:spPr>
      </p:pic>
    </p:spTree>
    <p:extLst>
      <p:ext uri="{BB962C8B-B14F-4D97-AF65-F5344CB8AC3E}">
        <p14:creationId xmlns:p14="http://schemas.microsoft.com/office/powerpoint/2010/main" val="13502030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20741211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435445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3575438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r>
              <a:rPr lang="fr-FR"/>
              <a:t>29/04/2019</a:t>
            </a:r>
          </a:p>
        </p:txBody>
      </p:sp>
      <p:sp>
        <p:nvSpPr>
          <p:cNvPr id="5" name="Footer Placeholder 4"/>
          <p:cNvSpPr>
            <a:spLocks noGrp="1"/>
          </p:cNvSpPr>
          <p:nvPr>
            <p:ph type="ftr" sz="quarter" idx="11"/>
          </p:nvPr>
        </p:nvSpPr>
        <p:spPr/>
        <p:txBody>
          <a:bodyPr/>
          <a:lstStyle>
            <a:lvl1pPr>
              <a:defRPr>
                <a:solidFill>
                  <a:srgbClr val="FFFFFF"/>
                </a:solidFill>
              </a:defRPr>
            </a:lvl1pPr>
          </a:lstStyle>
          <a:p>
            <a:r>
              <a:rPr lang="fr-FR"/>
              <a:t>Espace revendicatif - Pôle économique</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80DC8E9-0503-4167-96D5-926AAF28F973}"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1591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29/04/2019</a:t>
            </a:r>
          </a:p>
        </p:txBody>
      </p:sp>
      <p:sp>
        <p:nvSpPr>
          <p:cNvPr id="5" name="Footer Placeholder 4"/>
          <p:cNvSpPr>
            <a:spLocks noGrp="1"/>
          </p:cNvSpPr>
          <p:nvPr>
            <p:ph type="ftr" sz="quarter" idx="11"/>
          </p:nvPr>
        </p:nvSpPr>
        <p:spPr/>
        <p:txBody>
          <a:bodyPr/>
          <a:lstStyle/>
          <a:p>
            <a:r>
              <a:rPr lang="fr-FR"/>
              <a:t>Espace revendicatif - Pôle économique</a:t>
            </a:r>
          </a:p>
        </p:txBody>
      </p:sp>
      <p:sp>
        <p:nvSpPr>
          <p:cNvPr id="6" name="Slide Number Placeholder 5"/>
          <p:cNvSpPr>
            <a:spLocks noGrp="1"/>
          </p:cNvSpPr>
          <p:nvPr>
            <p:ph type="sldNum" sz="quarter" idx="12"/>
          </p:nvPr>
        </p:nvSpPr>
        <p:spPr/>
        <p:txBody>
          <a:bodyPr/>
          <a:lstStyle/>
          <a:p>
            <a:fld id="{A80DC8E9-0503-4167-96D5-926AAF28F973}" type="slidenum">
              <a:rPr lang="fr-FR" smtClean="0"/>
              <a:t>‹N°›</a:t>
            </a:fld>
            <a:endParaRPr lang="fr-F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104" y="5899894"/>
            <a:ext cx="509588" cy="647868"/>
          </a:xfrm>
          <a:prstGeom prst="rect">
            <a:avLst/>
          </a:prstGeom>
        </p:spPr>
      </p:pic>
    </p:spTree>
    <p:extLst>
      <p:ext uri="{BB962C8B-B14F-4D97-AF65-F5344CB8AC3E}">
        <p14:creationId xmlns:p14="http://schemas.microsoft.com/office/powerpoint/2010/main" val="39869037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r>
              <a:rPr lang="fr-FR"/>
              <a:t>29/04/2019</a:t>
            </a:r>
          </a:p>
        </p:txBody>
      </p:sp>
      <p:sp>
        <p:nvSpPr>
          <p:cNvPr id="5" name="Footer Placeholder 4"/>
          <p:cNvSpPr>
            <a:spLocks noGrp="1"/>
          </p:cNvSpPr>
          <p:nvPr>
            <p:ph type="ftr" sz="quarter" idx="11"/>
          </p:nvPr>
        </p:nvSpPr>
        <p:spPr/>
        <p:txBody>
          <a:bodyPr/>
          <a:lstStyle/>
          <a:p>
            <a:r>
              <a:rPr lang="fr-FR"/>
              <a:t>Espace revendicatif - Pôle économique</a:t>
            </a:r>
          </a:p>
        </p:txBody>
      </p:sp>
      <p:sp>
        <p:nvSpPr>
          <p:cNvPr id="6" name="Slide Number Placeholder 5"/>
          <p:cNvSpPr>
            <a:spLocks noGrp="1"/>
          </p:cNvSpPr>
          <p:nvPr>
            <p:ph type="sldNum" sz="quarter" idx="12"/>
          </p:nvPr>
        </p:nvSpPr>
        <p:spPr/>
        <p:txBody>
          <a:bodyPr/>
          <a:lstStyle/>
          <a:p>
            <a:fld id="{A80DC8E9-0503-4167-96D5-926AAF28F973}"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1655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r>
              <a:rPr lang="fr-FR"/>
              <a:t>29/04/2019</a:t>
            </a:r>
          </a:p>
        </p:txBody>
      </p:sp>
      <p:sp>
        <p:nvSpPr>
          <p:cNvPr id="6" name="Footer Placeholder 5"/>
          <p:cNvSpPr>
            <a:spLocks noGrp="1"/>
          </p:cNvSpPr>
          <p:nvPr>
            <p:ph type="ftr" sz="quarter" idx="11"/>
          </p:nvPr>
        </p:nvSpPr>
        <p:spPr/>
        <p:txBody>
          <a:bodyPr/>
          <a:lstStyle/>
          <a:p>
            <a:r>
              <a:rPr lang="fr-FR"/>
              <a:t>Espace revendicatif - Pôle économique</a:t>
            </a:r>
          </a:p>
        </p:txBody>
      </p:sp>
      <p:sp>
        <p:nvSpPr>
          <p:cNvPr id="7" name="Slide Number Placeholder 6"/>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39874856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r>
              <a:rPr lang="fr-FR"/>
              <a:t>29/04/2019</a:t>
            </a:r>
          </a:p>
        </p:txBody>
      </p:sp>
      <p:sp>
        <p:nvSpPr>
          <p:cNvPr id="8" name="Footer Placeholder 7"/>
          <p:cNvSpPr>
            <a:spLocks noGrp="1"/>
          </p:cNvSpPr>
          <p:nvPr>
            <p:ph type="ftr" sz="quarter" idx="11"/>
          </p:nvPr>
        </p:nvSpPr>
        <p:spPr/>
        <p:txBody>
          <a:bodyPr/>
          <a:lstStyle/>
          <a:p>
            <a:r>
              <a:rPr lang="fr-FR"/>
              <a:t>Espace revendicatif - Pôle économique</a:t>
            </a:r>
          </a:p>
        </p:txBody>
      </p:sp>
      <p:sp>
        <p:nvSpPr>
          <p:cNvPr id="9" name="Slide Number Placeholder 8"/>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24497103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r>
              <a:rPr lang="fr-FR"/>
              <a:t>29/04/2019</a:t>
            </a:r>
          </a:p>
        </p:txBody>
      </p:sp>
      <p:sp>
        <p:nvSpPr>
          <p:cNvPr id="4" name="Footer Placeholder 3"/>
          <p:cNvSpPr>
            <a:spLocks noGrp="1"/>
          </p:cNvSpPr>
          <p:nvPr>
            <p:ph type="ftr" sz="quarter" idx="11"/>
          </p:nvPr>
        </p:nvSpPr>
        <p:spPr/>
        <p:txBody>
          <a:bodyPr/>
          <a:lstStyle/>
          <a:p>
            <a:r>
              <a:rPr lang="fr-FR"/>
              <a:t>Espace revendicatif - Pôle économique</a:t>
            </a:r>
          </a:p>
        </p:txBody>
      </p:sp>
      <p:sp>
        <p:nvSpPr>
          <p:cNvPr id="5" name="Slide Number Placeholder 4"/>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33283366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a:t>29/04/2019</a:t>
            </a:r>
          </a:p>
        </p:txBody>
      </p:sp>
      <p:sp>
        <p:nvSpPr>
          <p:cNvPr id="3" name="Footer Placeholder 2"/>
          <p:cNvSpPr>
            <a:spLocks noGrp="1"/>
          </p:cNvSpPr>
          <p:nvPr>
            <p:ph type="ftr" sz="quarter" idx="11"/>
          </p:nvPr>
        </p:nvSpPr>
        <p:spPr/>
        <p:txBody>
          <a:bodyPr/>
          <a:lstStyle/>
          <a:p>
            <a:r>
              <a:rPr lang="fr-FR"/>
              <a:t>Espace revendicatif - Pôle économique</a:t>
            </a:r>
          </a:p>
        </p:txBody>
      </p:sp>
      <p:sp>
        <p:nvSpPr>
          <p:cNvPr id="4" name="Slide Number Placeholder 3"/>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2807596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78DB27D4-4706-439D-9484-8232ABEAFA8B}" type="datetimeFigureOut">
              <a:rPr lang="fr-FR" smtClean="0"/>
              <a:t>20/06/2023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842686-D8C4-484A-AFD0-DB49792BBB1C}"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51724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r>
              <a:rPr lang="fr-FR"/>
              <a:t>29/04/2019</a:t>
            </a:r>
          </a:p>
        </p:txBody>
      </p:sp>
      <p:sp>
        <p:nvSpPr>
          <p:cNvPr id="6" name="Footer Placeholder 5"/>
          <p:cNvSpPr>
            <a:spLocks noGrp="1"/>
          </p:cNvSpPr>
          <p:nvPr>
            <p:ph type="ftr" sz="quarter" idx="11"/>
          </p:nvPr>
        </p:nvSpPr>
        <p:spPr/>
        <p:txBody>
          <a:bodyPr/>
          <a:lstStyle/>
          <a:p>
            <a:r>
              <a:rPr lang="fr-FR"/>
              <a:t>Espace revendicatif - Pôle économique</a:t>
            </a:r>
          </a:p>
        </p:txBody>
      </p:sp>
      <p:sp>
        <p:nvSpPr>
          <p:cNvPr id="7" name="Slide Number Placeholder 6"/>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15030007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r>
              <a:rPr lang="fr-FR"/>
              <a:t>29/04/2019</a:t>
            </a:r>
          </a:p>
        </p:txBody>
      </p:sp>
      <p:sp>
        <p:nvSpPr>
          <p:cNvPr id="6" name="Footer Placeholder 5"/>
          <p:cNvSpPr>
            <a:spLocks noGrp="1"/>
          </p:cNvSpPr>
          <p:nvPr>
            <p:ph type="ftr" sz="quarter" idx="11"/>
          </p:nvPr>
        </p:nvSpPr>
        <p:spPr/>
        <p:txBody>
          <a:bodyPr/>
          <a:lstStyle/>
          <a:p>
            <a:r>
              <a:rPr lang="fr-FR"/>
              <a:t>Espace revendicatif - Pôle économique</a:t>
            </a:r>
          </a:p>
        </p:txBody>
      </p:sp>
      <p:sp>
        <p:nvSpPr>
          <p:cNvPr id="7" name="Slide Number Placeholder 6"/>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28017452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29/04/2019</a:t>
            </a:r>
          </a:p>
        </p:txBody>
      </p:sp>
      <p:sp>
        <p:nvSpPr>
          <p:cNvPr id="5" name="Footer Placeholder 4"/>
          <p:cNvSpPr>
            <a:spLocks noGrp="1"/>
          </p:cNvSpPr>
          <p:nvPr>
            <p:ph type="ftr" sz="quarter" idx="11"/>
          </p:nvPr>
        </p:nvSpPr>
        <p:spPr/>
        <p:txBody>
          <a:bodyPr/>
          <a:lstStyle/>
          <a:p>
            <a:r>
              <a:rPr lang="fr-FR"/>
              <a:t>Espace revendicatif - Pôle économique</a:t>
            </a:r>
          </a:p>
        </p:txBody>
      </p:sp>
      <p:sp>
        <p:nvSpPr>
          <p:cNvPr id="6" name="Slide Number Placeholder 5"/>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26534896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29/04/2019</a:t>
            </a:r>
          </a:p>
        </p:txBody>
      </p:sp>
      <p:sp>
        <p:nvSpPr>
          <p:cNvPr id="5" name="Footer Placeholder 4"/>
          <p:cNvSpPr>
            <a:spLocks noGrp="1"/>
          </p:cNvSpPr>
          <p:nvPr>
            <p:ph type="ftr" sz="quarter" idx="11"/>
          </p:nvPr>
        </p:nvSpPr>
        <p:spPr/>
        <p:txBody>
          <a:bodyPr/>
          <a:lstStyle/>
          <a:p>
            <a:r>
              <a:rPr lang="fr-FR"/>
              <a:t>Espace revendicatif - Pôle économique</a:t>
            </a:r>
          </a:p>
        </p:txBody>
      </p:sp>
      <p:sp>
        <p:nvSpPr>
          <p:cNvPr id="6" name="Slide Number Placeholder 5"/>
          <p:cNvSpPr>
            <a:spLocks noGrp="1"/>
          </p:cNvSpPr>
          <p:nvPr>
            <p:ph type="sldNum" sz="quarter" idx="12"/>
          </p:nvPr>
        </p:nvSpPr>
        <p:spPr/>
        <p:txBody>
          <a:bodyPr/>
          <a:lstStyle/>
          <a:p>
            <a:fld id="{A80DC8E9-0503-4167-96D5-926AAF28F973}" type="slidenum">
              <a:rPr lang="fr-FR" smtClean="0"/>
              <a:t>‹N°›</a:t>
            </a:fld>
            <a:endParaRPr lang="fr-FR"/>
          </a:p>
        </p:txBody>
      </p:sp>
    </p:spTree>
    <p:extLst>
      <p:ext uri="{BB962C8B-B14F-4D97-AF65-F5344CB8AC3E}">
        <p14:creationId xmlns:p14="http://schemas.microsoft.com/office/powerpoint/2010/main" val="27458173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766581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40141358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5008769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767439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29/04/2019</a:t>
            </a:r>
          </a:p>
        </p:txBody>
      </p:sp>
      <p:sp>
        <p:nvSpPr>
          <p:cNvPr id="8" name="Espace réservé du pied de page 7"/>
          <p:cNvSpPr>
            <a:spLocks noGrp="1"/>
          </p:cNvSpPr>
          <p:nvPr>
            <p:ph type="ftr" sz="quarter" idx="11"/>
          </p:nvPr>
        </p:nvSpPr>
        <p:spPr/>
        <p:txBody>
          <a:bodyPr/>
          <a:lstStyle/>
          <a:p>
            <a:r>
              <a:rPr lang="fr-FR"/>
              <a:t>Espace revendicatif - Pôle économique</a:t>
            </a:r>
          </a:p>
        </p:txBody>
      </p:sp>
      <p:sp>
        <p:nvSpPr>
          <p:cNvPr id="9" name="Espace réservé du numéro de diapositive 8"/>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3825191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t>29/04/2019</a:t>
            </a:r>
          </a:p>
        </p:txBody>
      </p:sp>
      <p:sp>
        <p:nvSpPr>
          <p:cNvPr id="4" name="Espace réservé du pied de page 3"/>
          <p:cNvSpPr>
            <a:spLocks noGrp="1"/>
          </p:cNvSpPr>
          <p:nvPr>
            <p:ph type="ftr" sz="quarter" idx="11"/>
          </p:nvPr>
        </p:nvSpPr>
        <p:spPr/>
        <p:txBody>
          <a:bodyPr/>
          <a:lstStyle/>
          <a:p>
            <a:r>
              <a:rPr lang="fr-FR"/>
              <a:t>Espace revendicatif - Pôle économique</a:t>
            </a:r>
          </a:p>
        </p:txBody>
      </p:sp>
      <p:sp>
        <p:nvSpPr>
          <p:cNvPr id="5" name="Espace réservé du numéro de diapositive 4"/>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0556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8DB27D4-4706-439D-9484-8232ABEAFA8B}" type="datetimeFigureOut">
              <a:rPr lang="fr-FR" smtClean="0"/>
              <a:t>20/06/2023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274016165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29/04/2019</a:t>
            </a:r>
          </a:p>
        </p:txBody>
      </p:sp>
      <p:sp>
        <p:nvSpPr>
          <p:cNvPr id="3" name="Espace réservé du pied de page 2"/>
          <p:cNvSpPr>
            <a:spLocks noGrp="1"/>
          </p:cNvSpPr>
          <p:nvPr>
            <p:ph type="ftr" sz="quarter" idx="11"/>
          </p:nvPr>
        </p:nvSpPr>
        <p:spPr/>
        <p:txBody>
          <a:bodyPr/>
          <a:lstStyle/>
          <a:p>
            <a:r>
              <a:rPr lang="fr-FR"/>
              <a:t>Espace revendicatif - Pôle économique</a:t>
            </a:r>
          </a:p>
        </p:txBody>
      </p:sp>
      <p:sp>
        <p:nvSpPr>
          <p:cNvPr id="4" name="Espace réservé du numéro de diapositive 3"/>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726383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16508127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r>
              <a:rPr lang="fr-FR"/>
              <a:t>29/04/2019</a:t>
            </a:r>
          </a:p>
        </p:txBody>
      </p:sp>
      <p:sp>
        <p:nvSpPr>
          <p:cNvPr id="6" name="Espace réservé du pied de page 5"/>
          <p:cNvSpPr>
            <a:spLocks noGrp="1"/>
          </p:cNvSpPr>
          <p:nvPr>
            <p:ph type="ftr" sz="quarter" idx="11"/>
          </p:nvPr>
        </p:nvSpPr>
        <p:spPr/>
        <p:txBody>
          <a:bodyPr/>
          <a:lstStyle/>
          <a:p>
            <a:r>
              <a:rPr lang="fr-FR"/>
              <a:t>Espace revendicatif - Pôle économique</a:t>
            </a:r>
          </a:p>
        </p:txBody>
      </p:sp>
      <p:sp>
        <p:nvSpPr>
          <p:cNvPr id="7" name="Espace réservé du numéro de diapositive 6"/>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15039545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9510370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29/04/2019</a:t>
            </a:r>
          </a:p>
        </p:txBody>
      </p:sp>
      <p:sp>
        <p:nvSpPr>
          <p:cNvPr id="5" name="Espace réservé du pied de page 4"/>
          <p:cNvSpPr>
            <a:spLocks noGrp="1"/>
          </p:cNvSpPr>
          <p:nvPr>
            <p:ph type="ftr" sz="quarter" idx="11"/>
          </p:nvPr>
        </p:nvSpPr>
        <p:spPr/>
        <p:txBody>
          <a:bodyPr/>
          <a:lstStyle/>
          <a:p>
            <a:r>
              <a:rPr lang="fr-FR"/>
              <a:t>Espace revendicatif - Pôle économique</a:t>
            </a:r>
          </a:p>
        </p:txBody>
      </p:sp>
      <p:sp>
        <p:nvSpPr>
          <p:cNvPr id="6" name="Espace réservé du numéro de diapositive 5"/>
          <p:cNvSpPr>
            <a:spLocks noGrp="1"/>
          </p:cNvSpPr>
          <p:nvPr>
            <p:ph type="sldNum" sz="quarter" idx="12"/>
          </p:nvPr>
        </p:nvSpPr>
        <p:spPr/>
        <p:txBody>
          <a:bodyPr/>
          <a:lstStyle/>
          <a:p>
            <a:fld id="{E8476EA0-88FF-4D87-AA1E-F58048DD7C9E}" type="slidenum">
              <a:rPr lang="fr-FR" smtClean="0"/>
              <a:t>‹N°›</a:t>
            </a:fld>
            <a:endParaRPr lang="fr-FR"/>
          </a:p>
        </p:txBody>
      </p:sp>
    </p:spTree>
    <p:extLst>
      <p:ext uri="{BB962C8B-B14F-4D97-AF65-F5344CB8AC3E}">
        <p14:creationId xmlns:p14="http://schemas.microsoft.com/office/powerpoint/2010/main" val="3884014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8DB27D4-4706-439D-9484-8232ABEAFA8B}" type="datetimeFigureOut">
              <a:rPr lang="fr-FR" smtClean="0"/>
              <a:t>20/06/2023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1445182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8DB27D4-4706-439D-9484-8232ABEAFA8B}" type="datetimeFigureOut">
              <a:rPr lang="fr-FR" smtClean="0"/>
              <a:t>20/06/2023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167499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B27D4-4706-439D-9484-8232ABEAFA8B}" type="datetimeFigureOut">
              <a:rPr lang="fr-FR" smtClean="0"/>
              <a:t>20/06/2023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2866721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78DB27D4-4706-439D-9484-8232ABEAFA8B}" type="datetimeFigureOut">
              <a:rPr lang="fr-FR" smtClean="0"/>
              <a:t>20/06/2023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4073449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78DB27D4-4706-439D-9484-8232ABEAFA8B}" type="datetimeFigureOut">
              <a:rPr lang="fr-FR" smtClean="0"/>
              <a:t>20/06/2023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F842686-D8C4-484A-AFD0-DB49792BBB1C}" type="slidenum">
              <a:rPr lang="fr-FR" smtClean="0"/>
              <a:t>‹N°›</a:t>
            </a:fld>
            <a:endParaRPr lang="fr-FR"/>
          </a:p>
        </p:txBody>
      </p:sp>
    </p:spTree>
    <p:extLst>
      <p:ext uri="{BB962C8B-B14F-4D97-AF65-F5344CB8AC3E}">
        <p14:creationId xmlns:p14="http://schemas.microsoft.com/office/powerpoint/2010/main" val="2066440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8DB27D4-4706-439D-9484-8232ABEAFA8B}" type="datetimeFigureOut">
              <a:rPr lang="fr-FR" smtClean="0"/>
              <a:t>20/06/2023</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F842686-D8C4-484A-AFD0-DB49792BBB1C}" type="slidenum">
              <a:rPr lang="fr-FR" smtClean="0"/>
              <a:t>‹N°›</a:t>
            </a:fld>
            <a:endParaRPr lang="fr-FR"/>
          </a:p>
        </p:txBody>
      </p:sp>
    </p:spTree>
    <p:extLst>
      <p:ext uri="{BB962C8B-B14F-4D97-AF65-F5344CB8AC3E}">
        <p14:creationId xmlns:p14="http://schemas.microsoft.com/office/powerpoint/2010/main" val="20221042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29/04/2019</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Espace revendicatif - Pôle économique</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76EA0-88FF-4D87-AA1E-F58048DD7C9E}" type="slidenum">
              <a:rPr lang="fr-FR" smtClean="0"/>
              <a:t>‹N°›</a:t>
            </a:fld>
            <a:endParaRPr lang="fr-FR"/>
          </a:p>
        </p:txBody>
      </p:sp>
    </p:spTree>
    <p:extLst>
      <p:ext uri="{BB962C8B-B14F-4D97-AF65-F5344CB8AC3E}">
        <p14:creationId xmlns:p14="http://schemas.microsoft.com/office/powerpoint/2010/main" val="22663750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r>
              <a:rPr lang="fr-FR"/>
              <a:t>29/04/2019</a:t>
            </a: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fr-FR"/>
              <a:t>Espace revendicatif - Pôle économique</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A80DC8E9-0503-4167-96D5-926AAF28F973}" type="slidenum">
              <a:rPr lang="fr-FR" smtClean="0"/>
              <a:t>‹N°›</a:t>
            </a:fld>
            <a:endParaRPr lang="fr-FR"/>
          </a:p>
        </p:txBody>
      </p:sp>
    </p:spTree>
    <p:extLst>
      <p:ext uri="{BB962C8B-B14F-4D97-AF65-F5344CB8AC3E}">
        <p14:creationId xmlns:p14="http://schemas.microsoft.com/office/powerpoint/2010/main" val="41477258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29/04/2019</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Espace revendicatif - Pôle économique</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76EA0-88FF-4D87-AA1E-F58048DD7C9E}" type="slidenum">
              <a:rPr lang="fr-FR" smtClean="0"/>
              <a:t>‹N°›</a:t>
            </a:fld>
            <a:endParaRPr lang="fr-FR"/>
          </a:p>
        </p:txBody>
      </p:sp>
    </p:spTree>
    <p:extLst>
      <p:ext uri="{BB962C8B-B14F-4D97-AF65-F5344CB8AC3E}">
        <p14:creationId xmlns:p14="http://schemas.microsoft.com/office/powerpoint/2010/main" val="8912141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nsee.fr/fr/statistiques/762534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09980" y="882376"/>
            <a:ext cx="9961674" cy="2379808"/>
          </a:xfrm>
        </p:spPr>
        <p:txBody>
          <a:bodyPr/>
          <a:lstStyle/>
          <a:p>
            <a:r>
              <a:rPr lang="fr-FR" dirty="0"/>
              <a:t>IPC et pouvoir d’achat</a:t>
            </a:r>
          </a:p>
        </p:txBody>
      </p:sp>
      <p:pic>
        <p:nvPicPr>
          <p:cNvPr id="4" name="Image 3"/>
          <p:cNvPicPr>
            <a:picLocks noChangeAspect="1"/>
          </p:cNvPicPr>
          <p:nvPr/>
        </p:nvPicPr>
        <p:blipFill>
          <a:blip r:embed="rId2"/>
          <a:stretch>
            <a:fillRect/>
          </a:stretch>
        </p:blipFill>
        <p:spPr>
          <a:xfrm>
            <a:off x="5145450" y="4061973"/>
            <a:ext cx="1896020" cy="2408129"/>
          </a:xfrm>
          <a:prstGeom prst="rect">
            <a:avLst/>
          </a:prstGeom>
        </p:spPr>
      </p:pic>
    </p:spTree>
    <p:extLst>
      <p:ext uri="{BB962C8B-B14F-4D97-AF65-F5344CB8AC3E}">
        <p14:creationId xmlns:p14="http://schemas.microsoft.com/office/powerpoint/2010/main" val="364176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D4F7CF-5F4C-458F-A249-125BF3EE7630}"/>
              </a:ext>
            </a:extLst>
          </p:cNvPr>
          <p:cNvSpPr>
            <a:spLocks noGrp="1"/>
          </p:cNvSpPr>
          <p:nvPr>
            <p:ph type="title"/>
          </p:nvPr>
        </p:nvSpPr>
        <p:spPr>
          <a:xfrm>
            <a:off x="1142999" y="241621"/>
            <a:ext cx="9875520" cy="1356360"/>
          </a:xfrm>
        </p:spPr>
        <p:txBody>
          <a:bodyPr/>
          <a:lstStyle/>
          <a:p>
            <a:r>
              <a:rPr lang="fr-FR" dirty="0"/>
              <a:t>Quel indicateur utiliser?</a:t>
            </a:r>
          </a:p>
        </p:txBody>
      </p:sp>
      <p:sp>
        <p:nvSpPr>
          <p:cNvPr id="3" name="Espace réservé du contenu 2">
            <a:extLst>
              <a:ext uri="{FF2B5EF4-FFF2-40B4-BE49-F238E27FC236}">
                <a16:creationId xmlns:a16="http://schemas.microsoft.com/office/drawing/2014/main" id="{1146729F-6D14-45B6-92A3-6417541DFF4B}"/>
              </a:ext>
            </a:extLst>
          </p:cNvPr>
          <p:cNvSpPr>
            <a:spLocks noGrp="1"/>
          </p:cNvSpPr>
          <p:nvPr>
            <p:ph idx="1"/>
          </p:nvPr>
        </p:nvSpPr>
        <p:spPr>
          <a:xfrm>
            <a:off x="1320553" y="1287262"/>
            <a:ext cx="8373861" cy="816745"/>
          </a:xfrm>
        </p:spPr>
        <p:txBody>
          <a:bodyPr>
            <a:normAutofit/>
          </a:bodyPr>
          <a:lstStyle/>
          <a:p>
            <a:pPr marL="0" indent="0" algn="just">
              <a:spcBef>
                <a:spcPts val="600"/>
              </a:spcBef>
              <a:buNone/>
            </a:pPr>
            <a:r>
              <a:rPr lang="fr-FR" sz="1400" b="1" dirty="0">
                <a:latin typeface="Calibri" panose="020F0502020204030204" pitchFamily="34" charset="0"/>
                <a:cs typeface="Calibri" panose="020F0502020204030204" pitchFamily="34" charset="0"/>
              </a:rPr>
              <a:t>Le calcul des unités de consommation :</a:t>
            </a:r>
          </a:p>
          <a:p>
            <a:pPr marL="0" indent="0" algn="just">
              <a:spcBef>
                <a:spcPts val="600"/>
              </a:spcBef>
              <a:buNone/>
            </a:pPr>
            <a:r>
              <a:rPr lang="fr-FR" sz="1400" dirty="0">
                <a:effectLst/>
                <a:latin typeface="Calibri" panose="020F0502020204030204" pitchFamily="34" charset="0"/>
                <a:cs typeface="Calibri" panose="020F0502020204030204" pitchFamily="34" charset="0"/>
              </a:rPr>
              <a:t>La première personne d’un ménage compte pour 1 unité de consommation, ensuite un adulte ou enfant de 14 ans ou plus compte pour 0,5 unité et un enfant de moins de 14 ans compte pour 0,3.</a:t>
            </a:r>
            <a:endParaRPr lang="fr-FR" sz="1400" dirty="0">
              <a:latin typeface="Calibri" panose="020F0502020204030204" pitchFamily="34" charset="0"/>
              <a:cs typeface="Calibri" panose="020F0502020204030204" pitchFamily="34" charset="0"/>
            </a:endParaRPr>
          </a:p>
        </p:txBody>
      </p:sp>
      <p:graphicFrame>
        <p:nvGraphicFramePr>
          <p:cNvPr id="4" name="Tableau 4">
            <a:extLst>
              <a:ext uri="{FF2B5EF4-FFF2-40B4-BE49-F238E27FC236}">
                <a16:creationId xmlns:a16="http://schemas.microsoft.com/office/drawing/2014/main" id="{98235A21-CF99-444F-ACC3-252170CB6D35}"/>
              </a:ext>
            </a:extLst>
          </p:cNvPr>
          <p:cNvGraphicFramePr>
            <a:graphicFrameLocks noGrp="1"/>
          </p:cNvGraphicFramePr>
          <p:nvPr>
            <p:extLst>
              <p:ext uri="{D42A27DB-BD31-4B8C-83A1-F6EECF244321}">
                <p14:modId xmlns:p14="http://schemas.microsoft.com/office/powerpoint/2010/main" val="1698691431"/>
              </p:ext>
            </p:extLst>
          </p:nvPr>
        </p:nvGraphicFramePr>
        <p:xfrm>
          <a:off x="1142998" y="2104008"/>
          <a:ext cx="9652250" cy="4396964"/>
        </p:xfrm>
        <a:graphic>
          <a:graphicData uri="http://schemas.openxmlformats.org/drawingml/2006/table">
            <a:tbl>
              <a:tblPr firstRow="1" bandRow="1">
                <a:tableStyleId>{5C22544A-7EE6-4342-B048-85BDC9FD1C3A}</a:tableStyleId>
              </a:tblPr>
              <a:tblGrid>
                <a:gridCol w="2841811">
                  <a:extLst>
                    <a:ext uri="{9D8B030D-6E8A-4147-A177-3AD203B41FA5}">
                      <a16:colId xmlns:a16="http://schemas.microsoft.com/office/drawing/2014/main" val="3392708242"/>
                    </a:ext>
                  </a:extLst>
                </a:gridCol>
                <a:gridCol w="1659271">
                  <a:extLst>
                    <a:ext uri="{9D8B030D-6E8A-4147-A177-3AD203B41FA5}">
                      <a16:colId xmlns:a16="http://schemas.microsoft.com/office/drawing/2014/main" val="3374122291"/>
                    </a:ext>
                  </a:extLst>
                </a:gridCol>
                <a:gridCol w="1147456">
                  <a:extLst>
                    <a:ext uri="{9D8B030D-6E8A-4147-A177-3AD203B41FA5}">
                      <a16:colId xmlns:a16="http://schemas.microsoft.com/office/drawing/2014/main" val="2864174085"/>
                    </a:ext>
                  </a:extLst>
                </a:gridCol>
                <a:gridCol w="1114435">
                  <a:extLst>
                    <a:ext uri="{9D8B030D-6E8A-4147-A177-3AD203B41FA5}">
                      <a16:colId xmlns:a16="http://schemas.microsoft.com/office/drawing/2014/main" val="203378016"/>
                    </a:ext>
                  </a:extLst>
                </a:gridCol>
                <a:gridCol w="1541511">
                  <a:extLst>
                    <a:ext uri="{9D8B030D-6E8A-4147-A177-3AD203B41FA5}">
                      <a16:colId xmlns:a16="http://schemas.microsoft.com/office/drawing/2014/main" val="1793974611"/>
                    </a:ext>
                  </a:extLst>
                </a:gridCol>
                <a:gridCol w="1347766">
                  <a:extLst>
                    <a:ext uri="{9D8B030D-6E8A-4147-A177-3AD203B41FA5}">
                      <a16:colId xmlns:a16="http://schemas.microsoft.com/office/drawing/2014/main" val="1725328218"/>
                    </a:ext>
                  </a:extLst>
                </a:gridCol>
              </a:tblGrid>
              <a:tr h="9333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dirty="0">
                          <a:latin typeface="Calibri" panose="020F0502020204030204" pitchFamily="34" charset="0"/>
                          <a:cs typeface="Calibri" panose="020F0502020204030204" pitchFamily="34" charset="0"/>
                        </a:rPr>
                        <a:t>Pouvoir d’achat</a:t>
                      </a:r>
                    </a:p>
                  </a:txBody>
                  <a:tcPr anchor="ctr"/>
                </a:tc>
                <a:tc>
                  <a:txBody>
                    <a:bodyPr/>
                    <a:lstStyle/>
                    <a:p>
                      <a:pPr algn="ctr"/>
                      <a:r>
                        <a:rPr lang="fr-FR" sz="1600" dirty="0">
                          <a:latin typeface="Calibri" panose="020F0502020204030204" pitchFamily="34" charset="0"/>
                          <a:cs typeface="Calibri" panose="020F0502020204030204" pitchFamily="34" charset="0"/>
                        </a:rPr>
                        <a:t>Nombre d’unité de consommation</a:t>
                      </a:r>
                    </a:p>
                  </a:txBody>
                  <a:tcPr anchor="ctr"/>
                </a:tc>
                <a:tc>
                  <a:txBody>
                    <a:bodyPr/>
                    <a:lstStyle/>
                    <a:p>
                      <a:pPr algn="ctr"/>
                      <a:r>
                        <a:rPr lang="fr-FR" sz="1600" dirty="0">
                          <a:latin typeface="Calibri" panose="020F0502020204030204" pitchFamily="34" charset="0"/>
                          <a:cs typeface="Calibri" panose="020F0502020204030204" pitchFamily="34" charset="0"/>
                        </a:rPr>
                        <a:t>Global</a:t>
                      </a:r>
                    </a:p>
                  </a:txBody>
                  <a:tcPr anchor="ctr"/>
                </a:tc>
                <a:tc>
                  <a:txBody>
                    <a:bodyPr/>
                    <a:lstStyle/>
                    <a:p>
                      <a:pPr algn="ctr"/>
                      <a:r>
                        <a:rPr lang="fr-FR" sz="1600" dirty="0">
                          <a:latin typeface="Calibri" panose="020F0502020204030204" pitchFamily="34" charset="0"/>
                          <a:cs typeface="Calibri" panose="020F0502020204030204" pitchFamily="34" charset="0"/>
                        </a:rPr>
                        <a:t>Par personne</a:t>
                      </a:r>
                    </a:p>
                  </a:txBody>
                  <a:tcPr anchor="ctr"/>
                </a:tc>
                <a:tc>
                  <a:txBody>
                    <a:bodyPr/>
                    <a:lstStyle/>
                    <a:p>
                      <a:pPr algn="ctr"/>
                      <a:r>
                        <a:rPr lang="fr-FR" sz="1600" dirty="0">
                          <a:latin typeface="Calibri" panose="020F0502020204030204" pitchFamily="34" charset="0"/>
                          <a:cs typeface="Calibri" panose="020F0502020204030204" pitchFamily="34" charset="0"/>
                        </a:rPr>
                        <a:t>Par unité de consommation</a:t>
                      </a:r>
                    </a:p>
                  </a:txBody>
                  <a:tcPr anchor="ctr"/>
                </a:tc>
                <a:tc>
                  <a:txBody>
                    <a:bodyPr/>
                    <a:lstStyle/>
                    <a:p>
                      <a:pPr algn="ctr"/>
                      <a:r>
                        <a:rPr lang="fr-FR" sz="1600" dirty="0">
                          <a:latin typeface="Calibri" panose="020F0502020204030204" pitchFamily="34" charset="0"/>
                          <a:cs typeface="Calibri" panose="020F0502020204030204" pitchFamily="34" charset="0"/>
                        </a:rPr>
                        <a:t>Par ménage</a:t>
                      </a:r>
                    </a:p>
                  </a:txBody>
                  <a:tcPr anchor="ctr"/>
                </a:tc>
                <a:extLst>
                  <a:ext uri="{0D108BD9-81ED-4DB2-BD59-A6C34878D82A}">
                    <a16:rowId xmlns:a16="http://schemas.microsoft.com/office/drawing/2014/main" val="2757821732"/>
                  </a:ext>
                </a:extLst>
              </a:tr>
              <a:tr h="1041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dirty="0">
                          <a:latin typeface="Calibri" panose="020F0502020204030204" pitchFamily="34" charset="0"/>
                          <a:cs typeface="Calibri" panose="020F0502020204030204" pitchFamily="34" charset="0"/>
                        </a:rPr>
                        <a:t>T1 : Un couple avec 2 enfants de 10 et 6 ans. Chacun des parents gagne 1500€ par mois</a:t>
                      </a:r>
                    </a:p>
                  </a:txBody>
                  <a:tcPr anchor="ctr"/>
                </a:tc>
                <a:tc>
                  <a:txBody>
                    <a:bodyPr/>
                    <a:lstStyle/>
                    <a:p>
                      <a:pPr algn="ctr"/>
                      <a:r>
                        <a:rPr lang="fr-FR" sz="1600" dirty="0">
                          <a:latin typeface="Calibri" panose="020F0502020204030204" pitchFamily="34" charset="0"/>
                          <a:cs typeface="Calibri" panose="020F0502020204030204" pitchFamily="34" charset="0"/>
                        </a:rPr>
                        <a:t>1+0,5+0,3+0,3 = 2,1</a:t>
                      </a:r>
                    </a:p>
                  </a:txBody>
                  <a:tcPr anchor="ctr"/>
                </a:tc>
                <a:tc>
                  <a:txBody>
                    <a:bodyPr/>
                    <a:lstStyle/>
                    <a:p>
                      <a:pPr algn="ctr"/>
                      <a:r>
                        <a:rPr lang="fr-FR" sz="1600" dirty="0">
                          <a:latin typeface="Calibri" panose="020F0502020204030204" pitchFamily="34" charset="0"/>
                          <a:cs typeface="Calibri" panose="020F0502020204030204" pitchFamily="34" charset="0"/>
                        </a:rPr>
                        <a:t>3000€</a:t>
                      </a:r>
                    </a:p>
                  </a:txBody>
                  <a:tcPr anchor="ctr"/>
                </a:tc>
                <a:tc>
                  <a:txBody>
                    <a:bodyPr/>
                    <a:lstStyle/>
                    <a:p>
                      <a:pPr algn="ctr"/>
                      <a:r>
                        <a:rPr lang="fr-FR" sz="1600" dirty="0">
                          <a:latin typeface="Calibri" panose="020F0502020204030204" pitchFamily="34" charset="0"/>
                          <a:cs typeface="Calibri" panose="020F0502020204030204" pitchFamily="34" charset="0"/>
                        </a:rPr>
                        <a:t>750</a:t>
                      </a:r>
                    </a:p>
                  </a:txBody>
                  <a:tcPr anchor="ctr"/>
                </a:tc>
                <a:tc>
                  <a:txBody>
                    <a:bodyPr/>
                    <a:lstStyle/>
                    <a:p>
                      <a:pPr algn="ctr"/>
                      <a:r>
                        <a:rPr lang="fr-FR" sz="1600" dirty="0">
                          <a:latin typeface="Calibri" panose="020F0502020204030204" pitchFamily="34" charset="0"/>
                          <a:cs typeface="Calibri" panose="020F0502020204030204" pitchFamily="34" charset="0"/>
                        </a:rPr>
                        <a:t>1428</a:t>
                      </a:r>
                    </a:p>
                  </a:txBody>
                  <a:tcPr anchor="ctr"/>
                </a:tc>
                <a:tc>
                  <a:txBody>
                    <a:bodyPr/>
                    <a:lstStyle/>
                    <a:p>
                      <a:pPr algn="ctr"/>
                      <a:r>
                        <a:rPr lang="fr-FR" sz="1600" dirty="0">
                          <a:latin typeface="Calibri" panose="020F0502020204030204" pitchFamily="34" charset="0"/>
                          <a:cs typeface="Calibri" panose="020F0502020204030204" pitchFamily="34" charset="0"/>
                        </a:rPr>
                        <a:t>3000</a:t>
                      </a:r>
                    </a:p>
                  </a:txBody>
                  <a:tcPr anchor="ctr"/>
                </a:tc>
                <a:extLst>
                  <a:ext uri="{0D108BD9-81ED-4DB2-BD59-A6C34878D82A}">
                    <a16:rowId xmlns:a16="http://schemas.microsoft.com/office/drawing/2014/main" val="1672635418"/>
                  </a:ext>
                </a:extLst>
              </a:tr>
              <a:tr h="2039642">
                <a:tc>
                  <a:txBody>
                    <a:bodyPr/>
                    <a:lstStyle/>
                    <a:p>
                      <a:pPr algn="ctr"/>
                      <a:r>
                        <a:rPr lang="fr-FR" sz="1600" dirty="0">
                          <a:latin typeface="Calibri" panose="020F0502020204030204" pitchFamily="34" charset="0"/>
                          <a:cs typeface="Calibri" panose="020F0502020204030204" pitchFamily="34" charset="0"/>
                        </a:rPr>
                        <a:t>T2 : Ce couple a eu un nouvel enfant mais s’est séparé. Un des parents garde 1 enfant et l’autre 2. Les revenus sont toujours de 1500€ par mois mais en plus ils ont chacun 150€ d’allocation logement</a:t>
                      </a:r>
                    </a:p>
                  </a:txBody>
                  <a:tcPr anchor="ctr"/>
                </a:tc>
                <a:tc>
                  <a:txBody>
                    <a:bodyPr/>
                    <a:lstStyle/>
                    <a:p>
                      <a:pPr algn="ctr"/>
                      <a:r>
                        <a:rPr lang="fr-FR" sz="1600" dirty="0">
                          <a:latin typeface="Calibri" panose="020F0502020204030204" pitchFamily="34" charset="0"/>
                          <a:cs typeface="Calibri" panose="020F0502020204030204" pitchFamily="34" charset="0"/>
                        </a:rPr>
                        <a:t>Ménage 1 : 1+0,3= 1,3</a:t>
                      </a:r>
                    </a:p>
                    <a:p>
                      <a:pPr algn="ctr"/>
                      <a:endParaRPr lang="fr-FR" sz="1600" dirty="0">
                        <a:latin typeface="Calibri" panose="020F0502020204030204" pitchFamily="34" charset="0"/>
                        <a:cs typeface="Calibri" panose="020F0502020204030204" pitchFamily="34" charset="0"/>
                      </a:endParaRPr>
                    </a:p>
                    <a:p>
                      <a:pPr algn="ctr"/>
                      <a:r>
                        <a:rPr lang="fr-FR" sz="1600" dirty="0">
                          <a:latin typeface="Calibri" panose="020F0502020204030204" pitchFamily="34" charset="0"/>
                          <a:cs typeface="Calibri" panose="020F0502020204030204" pitchFamily="34" charset="0"/>
                        </a:rPr>
                        <a:t>Ménage 2: 1+0,3+0,3=1,6</a:t>
                      </a:r>
                    </a:p>
                    <a:p>
                      <a:pPr algn="ctr"/>
                      <a:endParaRPr lang="fr-FR" sz="1600" dirty="0">
                        <a:latin typeface="Calibri" panose="020F0502020204030204" pitchFamily="34" charset="0"/>
                        <a:cs typeface="Calibri" panose="020F0502020204030204" pitchFamily="34" charset="0"/>
                      </a:endParaRPr>
                    </a:p>
                    <a:p>
                      <a:pPr algn="ctr"/>
                      <a:r>
                        <a:rPr lang="fr-FR" sz="1600" dirty="0">
                          <a:latin typeface="Calibri" panose="020F0502020204030204" pitchFamily="34" charset="0"/>
                          <a:cs typeface="Calibri" panose="020F0502020204030204" pitchFamily="34" charset="0"/>
                        </a:rPr>
                        <a:t>Total : 1,3+1,6=2,9</a:t>
                      </a:r>
                    </a:p>
                  </a:txBody>
                  <a:tcPr anchor="ctr"/>
                </a:tc>
                <a:tc>
                  <a:txBody>
                    <a:bodyPr/>
                    <a:lstStyle/>
                    <a:p>
                      <a:pPr algn="ctr"/>
                      <a:r>
                        <a:rPr lang="fr-FR" sz="1600" dirty="0">
                          <a:latin typeface="Calibri" panose="020F0502020204030204" pitchFamily="34" charset="0"/>
                          <a:cs typeface="Calibri" panose="020F0502020204030204" pitchFamily="34" charset="0"/>
                        </a:rPr>
                        <a:t>3300€</a:t>
                      </a:r>
                    </a:p>
                  </a:txBody>
                  <a:tcPr anchor="ctr"/>
                </a:tc>
                <a:tc>
                  <a:txBody>
                    <a:bodyPr/>
                    <a:lstStyle/>
                    <a:p>
                      <a:pPr algn="ctr"/>
                      <a:r>
                        <a:rPr lang="fr-FR" sz="1600" dirty="0">
                          <a:latin typeface="Calibri" panose="020F0502020204030204" pitchFamily="34" charset="0"/>
                          <a:cs typeface="Calibri" panose="020F0502020204030204" pitchFamily="34" charset="0"/>
                        </a:rPr>
                        <a:t>660€</a:t>
                      </a:r>
                    </a:p>
                  </a:txBody>
                  <a:tcPr anchor="ctr"/>
                </a:tc>
                <a:tc>
                  <a:txBody>
                    <a:bodyPr/>
                    <a:lstStyle/>
                    <a:p>
                      <a:pPr algn="ctr"/>
                      <a:r>
                        <a:rPr lang="fr-FR" sz="1600" dirty="0">
                          <a:latin typeface="Calibri" panose="020F0502020204030204" pitchFamily="34" charset="0"/>
                          <a:cs typeface="Calibri" panose="020F0502020204030204" pitchFamily="34" charset="0"/>
                        </a:rPr>
                        <a:t>1138€</a:t>
                      </a:r>
                    </a:p>
                  </a:txBody>
                  <a:tcPr anchor="ctr"/>
                </a:tc>
                <a:tc>
                  <a:txBody>
                    <a:bodyPr/>
                    <a:lstStyle/>
                    <a:p>
                      <a:pPr algn="ctr"/>
                      <a:r>
                        <a:rPr lang="fr-FR" sz="1600" dirty="0">
                          <a:latin typeface="Calibri" panose="020F0502020204030204" pitchFamily="34" charset="0"/>
                          <a:cs typeface="Calibri" panose="020F0502020204030204" pitchFamily="34" charset="0"/>
                        </a:rPr>
                        <a:t>1650€</a:t>
                      </a:r>
                    </a:p>
                  </a:txBody>
                  <a:tcPr anchor="ctr"/>
                </a:tc>
                <a:extLst>
                  <a:ext uri="{0D108BD9-81ED-4DB2-BD59-A6C34878D82A}">
                    <a16:rowId xmlns:a16="http://schemas.microsoft.com/office/drawing/2014/main" val="3304924675"/>
                  </a:ext>
                </a:extLst>
              </a:tr>
              <a:tr h="380272">
                <a:tc>
                  <a:txBody>
                    <a:bodyPr/>
                    <a:lstStyle/>
                    <a:p>
                      <a:pPr algn="ctr"/>
                      <a:r>
                        <a:rPr lang="fr-FR" sz="1600" dirty="0">
                          <a:latin typeface="Calibri" panose="020F0502020204030204" pitchFamily="34" charset="0"/>
                          <a:cs typeface="Calibri" panose="020F0502020204030204" pitchFamily="34" charset="0"/>
                        </a:rPr>
                        <a:t>Evolution</a:t>
                      </a:r>
                    </a:p>
                  </a:txBody>
                  <a:tcPr anchor="ctr"/>
                </a:tc>
                <a:tc>
                  <a:txBody>
                    <a:bodyPr/>
                    <a:lstStyle/>
                    <a:p>
                      <a:pPr algn="ctr"/>
                      <a:endParaRPr lang="fr-FR" sz="1600" dirty="0">
                        <a:latin typeface="Calibri" panose="020F0502020204030204" pitchFamily="34" charset="0"/>
                        <a:cs typeface="Calibri" panose="020F0502020204030204" pitchFamily="34" charset="0"/>
                      </a:endParaRPr>
                    </a:p>
                  </a:txBody>
                  <a:tcPr anchor="ctr"/>
                </a:tc>
                <a:tc>
                  <a:txBody>
                    <a:bodyPr/>
                    <a:lstStyle/>
                    <a:p>
                      <a:pPr algn="ctr"/>
                      <a:r>
                        <a:rPr lang="fr-FR" sz="1800" b="1" dirty="0">
                          <a:latin typeface="Calibri" panose="020F0502020204030204" pitchFamily="34" charset="0"/>
                          <a:cs typeface="Calibri" panose="020F0502020204030204" pitchFamily="34" charset="0"/>
                        </a:rPr>
                        <a:t>+10%</a:t>
                      </a:r>
                    </a:p>
                  </a:txBody>
                  <a:tcPr anchor="ctr"/>
                </a:tc>
                <a:tc>
                  <a:txBody>
                    <a:bodyPr/>
                    <a:lstStyle/>
                    <a:p>
                      <a:pPr algn="ctr"/>
                      <a:r>
                        <a:rPr lang="fr-FR" sz="1800" b="1" dirty="0">
                          <a:latin typeface="Calibri" panose="020F0502020204030204" pitchFamily="34" charset="0"/>
                          <a:cs typeface="Calibri" panose="020F0502020204030204" pitchFamily="34" charset="0"/>
                        </a:rPr>
                        <a:t>-12%</a:t>
                      </a:r>
                    </a:p>
                  </a:txBody>
                  <a:tcPr anchor="ctr"/>
                </a:tc>
                <a:tc>
                  <a:txBody>
                    <a:bodyPr/>
                    <a:lstStyle/>
                    <a:p>
                      <a:pPr algn="ctr"/>
                      <a:r>
                        <a:rPr lang="fr-FR" sz="1800" b="1" dirty="0">
                          <a:latin typeface="Calibri" panose="020F0502020204030204" pitchFamily="34" charset="0"/>
                          <a:cs typeface="Calibri" panose="020F0502020204030204" pitchFamily="34" charset="0"/>
                        </a:rPr>
                        <a:t>-20%</a:t>
                      </a:r>
                    </a:p>
                  </a:txBody>
                  <a:tcPr anchor="ctr"/>
                </a:tc>
                <a:tc>
                  <a:txBody>
                    <a:bodyPr/>
                    <a:lstStyle/>
                    <a:p>
                      <a:pPr algn="ctr"/>
                      <a:r>
                        <a:rPr lang="fr-FR" sz="1800" b="1" dirty="0">
                          <a:latin typeface="Calibri" panose="020F0502020204030204" pitchFamily="34" charset="0"/>
                          <a:cs typeface="Calibri" panose="020F0502020204030204" pitchFamily="34" charset="0"/>
                        </a:rPr>
                        <a:t>-45%</a:t>
                      </a:r>
                    </a:p>
                  </a:txBody>
                  <a:tcPr anchor="ctr"/>
                </a:tc>
                <a:extLst>
                  <a:ext uri="{0D108BD9-81ED-4DB2-BD59-A6C34878D82A}">
                    <a16:rowId xmlns:a16="http://schemas.microsoft.com/office/drawing/2014/main" val="2135451518"/>
                  </a:ext>
                </a:extLst>
              </a:tr>
            </a:tbl>
          </a:graphicData>
        </a:graphic>
      </p:graphicFrame>
    </p:spTree>
    <p:extLst>
      <p:ext uri="{BB962C8B-B14F-4D97-AF65-F5344CB8AC3E}">
        <p14:creationId xmlns:p14="http://schemas.microsoft.com/office/powerpoint/2010/main" val="1123623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Une augmentation, de quels revenus?</a:t>
            </a:r>
          </a:p>
        </p:txBody>
      </p:sp>
      <p:sp>
        <p:nvSpPr>
          <p:cNvPr id="4" name="ZoneTexte 3"/>
          <p:cNvSpPr txBox="1"/>
          <p:nvPr/>
        </p:nvSpPr>
        <p:spPr>
          <a:xfrm>
            <a:off x="1318054" y="1965960"/>
            <a:ext cx="9875520" cy="3139321"/>
          </a:xfrm>
          <a:prstGeom prst="rect">
            <a:avLst/>
          </a:prstGeom>
          <a:noFill/>
        </p:spPr>
        <p:txBody>
          <a:bodyPr wrap="square" rtlCol="0">
            <a:spAutoFit/>
          </a:bodyPr>
          <a:lstStyle/>
          <a:p>
            <a:r>
              <a:rPr lang="fr-FR" dirty="0"/>
              <a:t>Peu importe la source de l’augmentation du RDB d’un point de vue statistique, pourtant selon les ménages les sources de revenus ne sont pas les mêmes.</a:t>
            </a:r>
          </a:p>
          <a:p>
            <a:endParaRPr lang="fr-FR" dirty="0"/>
          </a:p>
          <a:p>
            <a:r>
              <a:rPr lang="fr-FR" dirty="0"/>
              <a:t>Ex: en moyenne les ménages modestes touchent très peu de dividendes contraires aux ménages fortunés. Pourtant une augmentation des dividendes entraine une augmentation du Revenu Disponible Brut et donc du pouvoir d’achat. Or cette augmentation ne profitera qu’à une petite partie de la population. </a:t>
            </a:r>
          </a:p>
          <a:p>
            <a:endParaRPr lang="fr-FR" dirty="0"/>
          </a:p>
          <a:p>
            <a:r>
              <a:rPr lang="fr-FR" dirty="0"/>
              <a:t>La preuve en 2018, les dividendes ont augmenté de 24%, cela a gonflé le pouvoir d’achat de 0,5 point.</a:t>
            </a:r>
          </a:p>
          <a:p>
            <a:r>
              <a:rPr lang="fr-FR" dirty="0"/>
              <a:t>Sur les 1,7% d’augmentation du pouvoir d’achat en 2018, 0,5 point ne sont dus qu’aux dividendes, et donc accaparés par les actionnaires. </a:t>
            </a:r>
          </a:p>
        </p:txBody>
      </p:sp>
    </p:spTree>
    <p:extLst>
      <p:ext uri="{BB962C8B-B14F-4D97-AF65-F5344CB8AC3E}">
        <p14:creationId xmlns:p14="http://schemas.microsoft.com/office/powerpoint/2010/main" val="4275078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5E1A4-3F9B-0483-2511-8C9C685C474A}"/>
              </a:ext>
            </a:extLst>
          </p:cNvPr>
          <p:cNvSpPr>
            <a:spLocks noGrp="1"/>
          </p:cNvSpPr>
          <p:nvPr>
            <p:ph type="title"/>
          </p:nvPr>
        </p:nvSpPr>
        <p:spPr/>
        <p:txBody>
          <a:bodyPr/>
          <a:lstStyle/>
          <a:p>
            <a:r>
              <a:rPr lang="fr-FR" dirty="0"/>
              <a:t>Quelles utilisations de l’IPC</a:t>
            </a:r>
          </a:p>
        </p:txBody>
      </p:sp>
      <p:sp>
        <p:nvSpPr>
          <p:cNvPr id="3" name="Espace réservé du contenu 2">
            <a:extLst>
              <a:ext uri="{FF2B5EF4-FFF2-40B4-BE49-F238E27FC236}">
                <a16:creationId xmlns:a16="http://schemas.microsoft.com/office/drawing/2014/main" id="{439A2DC4-B986-E943-3111-3D8E97C3A57A}"/>
              </a:ext>
            </a:extLst>
          </p:cNvPr>
          <p:cNvSpPr>
            <a:spLocks noGrp="1"/>
          </p:cNvSpPr>
          <p:nvPr>
            <p:ph idx="1"/>
          </p:nvPr>
        </p:nvSpPr>
        <p:spPr/>
        <p:txBody>
          <a:bodyPr/>
          <a:lstStyle/>
          <a:p>
            <a:r>
              <a:rPr lang="fr-FR" dirty="0"/>
              <a:t>Quid de l’indexation des salaires, des retraites de base et complémentaires et des prestations sociales? </a:t>
            </a:r>
          </a:p>
          <a:p>
            <a:pPr marL="45720" indent="0">
              <a:buNone/>
            </a:pPr>
            <a:endParaRPr lang="fr-FR" dirty="0"/>
          </a:p>
        </p:txBody>
      </p:sp>
    </p:spTree>
    <p:extLst>
      <p:ext uri="{BB962C8B-B14F-4D97-AF65-F5344CB8AC3E}">
        <p14:creationId xmlns:p14="http://schemas.microsoft.com/office/powerpoint/2010/main" val="3944180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8240" y="229456"/>
            <a:ext cx="9875520" cy="1356360"/>
          </a:xfrm>
        </p:spPr>
        <p:txBody>
          <a:bodyPr/>
          <a:lstStyle/>
          <a:p>
            <a:r>
              <a:rPr lang="fr-FR" dirty="0"/>
              <a:t>Conclusion</a:t>
            </a:r>
          </a:p>
        </p:txBody>
      </p:sp>
      <p:sp>
        <p:nvSpPr>
          <p:cNvPr id="3" name="Espace réservé du contenu 2"/>
          <p:cNvSpPr>
            <a:spLocks noGrp="1"/>
          </p:cNvSpPr>
          <p:nvPr>
            <p:ph idx="1"/>
          </p:nvPr>
        </p:nvSpPr>
        <p:spPr>
          <a:xfrm>
            <a:off x="1158240" y="1294544"/>
            <a:ext cx="10122785" cy="5208997"/>
          </a:xfrm>
        </p:spPr>
        <p:txBody>
          <a:bodyPr>
            <a:normAutofit/>
          </a:bodyPr>
          <a:lstStyle/>
          <a:p>
            <a:r>
              <a:rPr lang="fr-FR" dirty="0"/>
              <a:t>L’indicateur statistique du pouvoir d’achat n’est pas mauvais en soi mais il faut être vigilant et aller plus loin que l’indicateur moyen</a:t>
            </a:r>
          </a:p>
          <a:p>
            <a:r>
              <a:rPr lang="fr-FR" dirty="0"/>
              <a:t>L’IPC n’est pas un indicateur du coût de la vie, il n’est donc pas raisonnable d’en faire l’alpha et l’oméga des négociations salariales (surtout lorsqu’il est au plus bas)</a:t>
            </a:r>
          </a:p>
          <a:p>
            <a:endParaRPr lang="fr-FR" dirty="0"/>
          </a:p>
          <a:p>
            <a:pPr>
              <a:buFont typeface="Arial" panose="020B0604020202020204" pitchFamily="34" charset="0"/>
              <a:buChar char="•"/>
            </a:pPr>
            <a:r>
              <a:rPr lang="fr-FR" dirty="0"/>
              <a:t>Décohabitation : en moyenne 0,5 point par an</a:t>
            </a:r>
          </a:p>
          <a:p>
            <a:pPr>
              <a:buFont typeface="Arial" panose="020B0604020202020204" pitchFamily="34" charset="0"/>
              <a:buChar char="•"/>
            </a:pPr>
            <a:r>
              <a:rPr lang="fr-FR" dirty="0"/>
              <a:t>Prise en compte du logement : en moyenne 0,1 point par an</a:t>
            </a:r>
          </a:p>
          <a:p>
            <a:pPr>
              <a:buFont typeface="Arial" panose="020B0604020202020204" pitchFamily="34" charset="0"/>
              <a:buChar char="•"/>
            </a:pPr>
            <a:r>
              <a:rPr lang="fr-FR" dirty="0"/>
              <a:t>Tabac : en moyenne 0,1 point par an (0 en 2021, 0,2 point en 2020)</a:t>
            </a:r>
          </a:p>
          <a:p>
            <a:pPr>
              <a:buFont typeface="Arial" panose="020B0604020202020204" pitchFamily="34" charset="0"/>
              <a:buChar char="•"/>
            </a:pPr>
            <a:r>
              <a:rPr lang="fr-FR" dirty="0"/>
              <a:t>Qualité : en moyenne 0,3 point par an</a:t>
            </a:r>
          </a:p>
          <a:p>
            <a:pPr>
              <a:buFont typeface="Arial" panose="020B0604020202020204" pitchFamily="34" charset="0"/>
              <a:buChar char="•"/>
            </a:pPr>
            <a:r>
              <a:rPr lang="fr-FR" dirty="0"/>
              <a:t>Inflation plus forte pour les plus modestes, mais phénomène difficilement chiffrable</a:t>
            </a:r>
          </a:p>
          <a:p>
            <a:r>
              <a:rPr lang="fr-FR" b="1" dirty="0"/>
              <a:t>Au total, il faudrait donc rajouter un point par an en moyenne pour que l’IPC se rapproche d’un indicateur du coût de la vie. </a:t>
            </a:r>
            <a:endParaRPr lang="fr-FR" dirty="0"/>
          </a:p>
          <a:p>
            <a:endParaRPr lang="fr-FR" dirty="0"/>
          </a:p>
        </p:txBody>
      </p:sp>
    </p:spTree>
    <p:extLst>
      <p:ext uri="{BB962C8B-B14F-4D97-AF65-F5344CB8AC3E}">
        <p14:creationId xmlns:p14="http://schemas.microsoft.com/office/powerpoint/2010/main" val="2598761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75F20B-C771-0A83-2412-3F44E7A0FC1A}"/>
              </a:ext>
            </a:extLst>
          </p:cNvPr>
          <p:cNvSpPr>
            <a:spLocks noGrp="1"/>
          </p:cNvSpPr>
          <p:nvPr>
            <p:ph type="title"/>
          </p:nvPr>
        </p:nvSpPr>
        <p:spPr/>
        <p:txBody>
          <a:bodyPr/>
          <a:lstStyle/>
          <a:p>
            <a:r>
              <a:rPr lang="fr-FR" dirty="0"/>
              <a:t>L’inflation, un sujet quasiment oublié qui revient à la surface brusquement</a:t>
            </a:r>
          </a:p>
        </p:txBody>
      </p:sp>
      <p:pic>
        <p:nvPicPr>
          <p:cNvPr id="5" name="Espace réservé du contenu 4">
            <a:extLst>
              <a:ext uri="{FF2B5EF4-FFF2-40B4-BE49-F238E27FC236}">
                <a16:creationId xmlns:a16="http://schemas.microsoft.com/office/drawing/2014/main" id="{C69B89C3-9560-76D4-DEDC-952D2E58551A}"/>
              </a:ext>
            </a:extLst>
          </p:cNvPr>
          <p:cNvPicPr>
            <a:picLocks noGrp="1" noChangeAspect="1"/>
          </p:cNvPicPr>
          <p:nvPr>
            <p:ph idx="1"/>
          </p:nvPr>
        </p:nvPicPr>
        <p:blipFill>
          <a:blip r:embed="rId2"/>
          <a:stretch>
            <a:fillRect/>
          </a:stretch>
        </p:blipFill>
        <p:spPr>
          <a:xfrm>
            <a:off x="2393156" y="2786062"/>
            <a:ext cx="7372350" cy="2581275"/>
          </a:xfrm>
        </p:spPr>
      </p:pic>
    </p:spTree>
    <p:extLst>
      <p:ext uri="{BB962C8B-B14F-4D97-AF65-F5344CB8AC3E}">
        <p14:creationId xmlns:p14="http://schemas.microsoft.com/office/powerpoint/2010/main" val="662178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35A974-3C8A-F235-08DD-FAD4E58BD40B}"/>
              </a:ext>
            </a:extLst>
          </p:cNvPr>
          <p:cNvSpPr>
            <a:spLocks noGrp="1"/>
          </p:cNvSpPr>
          <p:nvPr>
            <p:ph type="title"/>
          </p:nvPr>
        </p:nvSpPr>
        <p:spPr/>
        <p:txBody>
          <a:bodyPr/>
          <a:lstStyle/>
          <a:p>
            <a:r>
              <a:rPr lang="fr-FR" dirty="0"/>
              <a:t>Quelle inflation aujourd’hui? </a:t>
            </a:r>
          </a:p>
        </p:txBody>
      </p:sp>
      <p:sp>
        <p:nvSpPr>
          <p:cNvPr id="3" name="Espace réservé du contenu 2">
            <a:extLst>
              <a:ext uri="{FF2B5EF4-FFF2-40B4-BE49-F238E27FC236}">
                <a16:creationId xmlns:a16="http://schemas.microsoft.com/office/drawing/2014/main" id="{7FC20006-87E0-9309-F16B-603031637C9C}"/>
              </a:ext>
            </a:extLst>
          </p:cNvPr>
          <p:cNvSpPr>
            <a:spLocks noGrp="1"/>
          </p:cNvSpPr>
          <p:nvPr>
            <p:ph idx="1"/>
          </p:nvPr>
        </p:nvSpPr>
        <p:spPr/>
        <p:txBody>
          <a:bodyPr/>
          <a:lstStyle/>
          <a:p>
            <a:r>
              <a:rPr lang="fr-FR" dirty="0"/>
              <a:t> 2 types de publications des chiffres, provisoires et définitives</a:t>
            </a:r>
          </a:p>
          <a:p>
            <a:r>
              <a:rPr lang="fr-FR" dirty="0"/>
              <a:t>Provisoires en fin de mois</a:t>
            </a:r>
          </a:p>
          <a:p>
            <a:r>
              <a:rPr lang="fr-FR" dirty="0">
                <a:hlinkClick r:id="rId3"/>
              </a:rPr>
              <a:t>https://www.insee.fr/fr/statistiques/7625341</a:t>
            </a:r>
            <a:endParaRPr lang="fr-FR" dirty="0"/>
          </a:p>
          <a:p>
            <a:r>
              <a:rPr lang="fr-FR" dirty="0"/>
              <a:t>Définitifs le 15 du mois suivant </a:t>
            </a:r>
          </a:p>
          <a:p>
            <a:r>
              <a:rPr lang="fr-FR" dirty="0"/>
              <a:t>https://www.insee.fr/fr/statistiques/7618754</a:t>
            </a:r>
          </a:p>
        </p:txBody>
      </p:sp>
    </p:spTree>
    <p:extLst>
      <p:ext uri="{BB962C8B-B14F-4D97-AF65-F5344CB8AC3E}">
        <p14:creationId xmlns:p14="http://schemas.microsoft.com/office/powerpoint/2010/main" val="290850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ED0180-5396-BF0A-1200-83F405731610}"/>
              </a:ext>
            </a:extLst>
          </p:cNvPr>
          <p:cNvSpPr>
            <a:spLocks noGrp="1"/>
          </p:cNvSpPr>
          <p:nvPr>
            <p:ph type="title"/>
          </p:nvPr>
        </p:nvSpPr>
        <p:spPr/>
        <p:txBody>
          <a:bodyPr/>
          <a:lstStyle/>
          <a:p>
            <a:r>
              <a:rPr lang="fr-FR" dirty="0"/>
              <a:t>La baisse de l’inflation n’est pas la baisse des prix</a:t>
            </a:r>
          </a:p>
        </p:txBody>
      </p:sp>
      <p:sp>
        <p:nvSpPr>
          <p:cNvPr id="3" name="Espace réservé du contenu 2">
            <a:extLst>
              <a:ext uri="{FF2B5EF4-FFF2-40B4-BE49-F238E27FC236}">
                <a16:creationId xmlns:a16="http://schemas.microsoft.com/office/drawing/2014/main" id="{D3BE2611-E5B1-59DD-A49A-4712EB7EDB17}"/>
              </a:ext>
            </a:extLst>
          </p:cNvPr>
          <p:cNvSpPr>
            <a:spLocks noGrp="1"/>
          </p:cNvSpPr>
          <p:nvPr>
            <p:ph idx="1"/>
          </p:nvPr>
        </p:nvSpPr>
        <p:spPr/>
        <p:txBody>
          <a:bodyPr/>
          <a:lstStyle/>
          <a:p>
            <a:r>
              <a:rPr lang="fr-FR" dirty="0"/>
              <a:t>5,9% en avril 2023</a:t>
            </a:r>
          </a:p>
          <a:p>
            <a:r>
              <a:rPr lang="fr-FR" dirty="0"/>
              <a:t> 5,1% en mai 2023 </a:t>
            </a:r>
          </a:p>
          <a:p>
            <a:pPr marL="45720" indent="0">
              <a:buNone/>
            </a:pPr>
            <a:r>
              <a:rPr lang="fr-FR" dirty="0"/>
              <a:t>Mais quelle baisse des prix? </a:t>
            </a:r>
          </a:p>
        </p:txBody>
      </p:sp>
    </p:spTree>
    <p:extLst>
      <p:ext uri="{BB962C8B-B14F-4D97-AF65-F5344CB8AC3E}">
        <p14:creationId xmlns:p14="http://schemas.microsoft.com/office/powerpoint/2010/main" val="270992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AB29CB-1B97-C4A9-28D3-325B950B75BC}"/>
              </a:ext>
            </a:extLst>
          </p:cNvPr>
          <p:cNvSpPr>
            <a:spLocks noGrp="1"/>
          </p:cNvSpPr>
          <p:nvPr>
            <p:ph type="title"/>
          </p:nvPr>
        </p:nvSpPr>
        <p:spPr/>
        <p:txBody>
          <a:bodyPr/>
          <a:lstStyle/>
          <a:p>
            <a:r>
              <a:rPr lang="fr-FR" dirty="0"/>
              <a:t>Les causes de cette inflation</a:t>
            </a:r>
          </a:p>
        </p:txBody>
      </p:sp>
      <p:sp>
        <p:nvSpPr>
          <p:cNvPr id="3" name="Espace réservé du contenu 2">
            <a:extLst>
              <a:ext uri="{FF2B5EF4-FFF2-40B4-BE49-F238E27FC236}">
                <a16:creationId xmlns:a16="http://schemas.microsoft.com/office/drawing/2014/main" id="{EC225419-E7F2-83E6-E234-539079B0652E}"/>
              </a:ext>
            </a:extLst>
          </p:cNvPr>
          <p:cNvSpPr>
            <a:spLocks noGrp="1"/>
          </p:cNvSpPr>
          <p:nvPr>
            <p:ph idx="1"/>
          </p:nvPr>
        </p:nvSpPr>
        <p:spPr/>
        <p:txBody>
          <a:bodyPr/>
          <a:lstStyle/>
          <a:p>
            <a:r>
              <a:rPr lang="fr-FR" dirty="0"/>
              <a:t>De multiples chocs extérieurs qui jouent sur les coûts de production</a:t>
            </a:r>
          </a:p>
          <a:p>
            <a:r>
              <a:rPr lang="fr-FR" dirty="0"/>
              <a:t>La capacité des grandes entreprises à répercuter leurs coûts pour conserver leurs marges</a:t>
            </a:r>
          </a:p>
        </p:txBody>
      </p:sp>
    </p:spTree>
    <p:extLst>
      <p:ext uri="{BB962C8B-B14F-4D97-AF65-F5344CB8AC3E}">
        <p14:creationId xmlns:p14="http://schemas.microsoft.com/office/powerpoint/2010/main" val="2128582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E4CA70-DEEF-D666-EF9F-2BBB80B0942C}"/>
              </a:ext>
            </a:extLst>
          </p:cNvPr>
          <p:cNvSpPr>
            <a:spLocks noGrp="1"/>
          </p:cNvSpPr>
          <p:nvPr>
            <p:ph type="title"/>
          </p:nvPr>
        </p:nvSpPr>
        <p:spPr/>
        <p:txBody>
          <a:bodyPr/>
          <a:lstStyle/>
          <a:p>
            <a:r>
              <a:rPr lang="fr-FR" dirty="0"/>
              <a:t>Ce n’est pas une inflation par la demande</a:t>
            </a:r>
          </a:p>
        </p:txBody>
      </p:sp>
      <p:pic>
        <p:nvPicPr>
          <p:cNvPr id="7" name="Image 6">
            <a:extLst>
              <a:ext uri="{FF2B5EF4-FFF2-40B4-BE49-F238E27FC236}">
                <a16:creationId xmlns:a16="http://schemas.microsoft.com/office/drawing/2014/main" id="{7F6F5833-0810-62BA-A925-A7080B17F0BB}"/>
              </a:ext>
            </a:extLst>
          </p:cNvPr>
          <p:cNvPicPr>
            <a:picLocks noChangeAspect="1"/>
          </p:cNvPicPr>
          <p:nvPr/>
        </p:nvPicPr>
        <p:blipFill>
          <a:blip r:embed="rId2"/>
          <a:stretch>
            <a:fillRect/>
          </a:stretch>
        </p:blipFill>
        <p:spPr>
          <a:xfrm>
            <a:off x="3033561" y="1633994"/>
            <a:ext cx="6124877" cy="4614406"/>
          </a:xfrm>
          <a:prstGeom prst="rect">
            <a:avLst/>
          </a:prstGeom>
        </p:spPr>
      </p:pic>
    </p:spTree>
    <p:extLst>
      <p:ext uri="{BB962C8B-B14F-4D97-AF65-F5344CB8AC3E}">
        <p14:creationId xmlns:p14="http://schemas.microsoft.com/office/powerpoint/2010/main" val="3444434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6FACD6-6C71-36CB-1657-FA44DD6C033D}"/>
              </a:ext>
            </a:extLst>
          </p:cNvPr>
          <p:cNvSpPr>
            <a:spLocks noGrp="1"/>
          </p:cNvSpPr>
          <p:nvPr>
            <p:ph type="title"/>
          </p:nvPr>
        </p:nvSpPr>
        <p:spPr/>
        <p:txBody>
          <a:bodyPr/>
          <a:lstStyle/>
          <a:p>
            <a:r>
              <a:rPr lang="fr-FR" dirty="0"/>
              <a:t>Les réponses politiques à l’inflation</a:t>
            </a:r>
          </a:p>
        </p:txBody>
      </p:sp>
      <p:sp>
        <p:nvSpPr>
          <p:cNvPr id="3" name="Espace réservé du contenu 2">
            <a:extLst>
              <a:ext uri="{FF2B5EF4-FFF2-40B4-BE49-F238E27FC236}">
                <a16:creationId xmlns:a16="http://schemas.microsoft.com/office/drawing/2014/main" id="{3E09E4A3-DCBB-0314-0141-85868DCDE4A0}"/>
              </a:ext>
            </a:extLst>
          </p:cNvPr>
          <p:cNvSpPr>
            <a:spLocks noGrp="1"/>
          </p:cNvSpPr>
          <p:nvPr>
            <p:ph idx="1"/>
          </p:nvPr>
        </p:nvSpPr>
        <p:spPr/>
        <p:txBody>
          <a:bodyPr/>
          <a:lstStyle/>
          <a:p>
            <a:r>
              <a:rPr lang="fr-FR" dirty="0"/>
              <a:t>Loi pouvoir d’achat, politique du chèque</a:t>
            </a:r>
          </a:p>
          <a:p>
            <a:r>
              <a:rPr lang="fr-FR" dirty="0"/>
              <a:t>Resserrement des politiques monétaires</a:t>
            </a:r>
          </a:p>
          <a:p>
            <a:r>
              <a:rPr lang="fr-FR" dirty="0"/>
              <a:t>Acceptation du chômage et de la récession pour lutter contre l’inflation</a:t>
            </a:r>
          </a:p>
        </p:txBody>
      </p:sp>
    </p:spTree>
    <p:extLst>
      <p:ext uri="{BB962C8B-B14F-4D97-AF65-F5344CB8AC3E}">
        <p14:creationId xmlns:p14="http://schemas.microsoft.com/office/powerpoint/2010/main" val="1778731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67714" y="272673"/>
            <a:ext cx="9875520" cy="1356360"/>
          </a:xfrm>
        </p:spPr>
        <p:txBody>
          <a:bodyPr/>
          <a:lstStyle/>
          <a:p>
            <a:r>
              <a:rPr lang="fr-FR" dirty="0"/>
              <a:t>Le pouvoir d’achat, définition et calcul</a:t>
            </a:r>
          </a:p>
        </p:txBody>
      </p:sp>
      <p:sp>
        <p:nvSpPr>
          <p:cNvPr id="3" name="Espace réservé du contenu 2"/>
          <p:cNvSpPr>
            <a:spLocks noGrp="1"/>
          </p:cNvSpPr>
          <p:nvPr>
            <p:ph idx="1"/>
          </p:nvPr>
        </p:nvSpPr>
        <p:spPr>
          <a:xfrm>
            <a:off x="1027671" y="1629032"/>
            <a:ext cx="10269220" cy="4702319"/>
          </a:xfrm>
        </p:spPr>
        <p:txBody>
          <a:bodyPr>
            <a:normAutofit lnSpcReduction="10000"/>
          </a:bodyPr>
          <a:lstStyle/>
          <a:p>
            <a:r>
              <a:rPr lang="fr-FR" sz="1800" dirty="0"/>
              <a:t>Le pouvoir d’achat est défini par la quantité de biens et de services que l'on peut acheter pour un revenu donné</a:t>
            </a:r>
          </a:p>
          <a:p>
            <a:endParaRPr lang="fr-FR" sz="1800" dirty="0"/>
          </a:p>
          <a:p>
            <a:r>
              <a:rPr lang="fr-FR" sz="1800" dirty="0"/>
              <a:t>L’évolution pouvoir d’achat se calcule par la différence d’évolution entre le Revenu Disponible Brut (RDB) et les prix (c’est-à-dire l’inflation)</a:t>
            </a:r>
          </a:p>
          <a:p>
            <a:endParaRPr lang="fr-FR" sz="1800" dirty="0"/>
          </a:p>
          <a:p>
            <a:r>
              <a:rPr lang="fr-FR" sz="1800" dirty="0"/>
              <a:t>Le RDB comprend l’ensemble des revenus d’activité, des revenus de la propriété et des revenus fonciers. On y ajoute principalement les prestations sociales en espèces reçues par les ménages et on en retranche les cotisations sociales et les impôts versés.</a:t>
            </a:r>
          </a:p>
          <a:p>
            <a:r>
              <a:rPr lang="fr-FR" sz="1800" dirty="0"/>
              <a:t>L’inflation est appréhendée par l’Indice des prix à la consommation (IPC)</a:t>
            </a:r>
          </a:p>
          <a:p>
            <a:endParaRPr lang="fr-FR" sz="1800" dirty="0"/>
          </a:p>
          <a:p>
            <a:r>
              <a:rPr lang="fr-FR" sz="1800" dirty="0"/>
              <a:t>Exemple : Mon salaire est passé de 20 000€ à 21 000€ annuels entre 2020 et 2021. Dans le même temps mes impôts ont augmenté et sont passés de 500€ à 1 000€ annuels.  En 2021 , l’IPC a augmenté de 2,8%. </a:t>
            </a:r>
          </a:p>
          <a:p>
            <a:pPr marL="45720" indent="0">
              <a:buNone/>
            </a:pPr>
            <a:r>
              <a:rPr lang="fr-FR" sz="1800" dirty="0"/>
              <a:t>Question : Quelle est l’évolution de mon pouvoir d’achat? </a:t>
            </a:r>
          </a:p>
          <a:p>
            <a:endParaRPr lang="fr-FR" dirty="0"/>
          </a:p>
          <a:p>
            <a:endParaRPr lang="fr-FR" dirty="0"/>
          </a:p>
        </p:txBody>
      </p:sp>
    </p:spTree>
    <p:extLst>
      <p:ext uri="{BB962C8B-B14F-4D97-AF65-F5344CB8AC3E}">
        <p14:creationId xmlns:p14="http://schemas.microsoft.com/office/powerpoint/2010/main" val="3588130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D29F25-DA75-6FC4-F9F8-694958250879}"/>
              </a:ext>
            </a:extLst>
          </p:cNvPr>
          <p:cNvSpPr>
            <a:spLocks noGrp="1"/>
          </p:cNvSpPr>
          <p:nvPr>
            <p:ph type="title"/>
          </p:nvPr>
        </p:nvSpPr>
        <p:spPr/>
        <p:txBody>
          <a:bodyPr/>
          <a:lstStyle/>
          <a:p>
            <a:r>
              <a:rPr lang="fr-FR" dirty="0"/>
              <a:t>Coup de frein sur la politique monétaire</a:t>
            </a:r>
          </a:p>
        </p:txBody>
      </p:sp>
      <p:pic>
        <p:nvPicPr>
          <p:cNvPr id="5" name="Image 4">
            <a:extLst>
              <a:ext uri="{FF2B5EF4-FFF2-40B4-BE49-F238E27FC236}">
                <a16:creationId xmlns:a16="http://schemas.microsoft.com/office/drawing/2014/main" id="{68E5E2BA-EB6F-05AD-2AF5-730176CD6552}"/>
              </a:ext>
            </a:extLst>
          </p:cNvPr>
          <p:cNvPicPr>
            <a:picLocks noChangeAspect="1"/>
          </p:cNvPicPr>
          <p:nvPr/>
        </p:nvPicPr>
        <p:blipFill>
          <a:blip r:embed="rId2"/>
          <a:stretch>
            <a:fillRect/>
          </a:stretch>
        </p:blipFill>
        <p:spPr>
          <a:xfrm>
            <a:off x="798653" y="1965960"/>
            <a:ext cx="5509550" cy="4047833"/>
          </a:xfrm>
          <a:prstGeom prst="rect">
            <a:avLst/>
          </a:prstGeom>
        </p:spPr>
      </p:pic>
      <p:pic>
        <p:nvPicPr>
          <p:cNvPr id="7" name="Image 6">
            <a:extLst>
              <a:ext uri="{FF2B5EF4-FFF2-40B4-BE49-F238E27FC236}">
                <a16:creationId xmlns:a16="http://schemas.microsoft.com/office/drawing/2014/main" id="{6F7AFB09-13E1-1FAC-F78B-ED80379F6300}"/>
              </a:ext>
            </a:extLst>
          </p:cNvPr>
          <p:cNvPicPr>
            <a:picLocks noChangeAspect="1"/>
          </p:cNvPicPr>
          <p:nvPr/>
        </p:nvPicPr>
        <p:blipFill>
          <a:blip r:embed="rId3"/>
          <a:stretch>
            <a:fillRect/>
          </a:stretch>
        </p:blipFill>
        <p:spPr>
          <a:xfrm>
            <a:off x="6308203" y="2175218"/>
            <a:ext cx="5114925" cy="3838575"/>
          </a:xfrm>
          <a:prstGeom prst="rect">
            <a:avLst/>
          </a:prstGeom>
        </p:spPr>
      </p:pic>
    </p:spTree>
    <p:extLst>
      <p:ext uri="{BB962C8B-B14F-4D97-AF65-F5344CB8AC3E}">
        <p14:creationId xmlns:p14="http://schemas.microsoft.com/office/powerpoint/2010/main" val="2851897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C6C23B-5D21-4542-CACF-BDFFA4DF9E3A}"/>
              </a:ext>
            </a:extLst>
          </p:cNvPr>
          <p:cNvSpPr>
            <a:spLocks noGrp="1"/>
          </p:cNvSpPr>
          <p:nvPr>
            <p:ph type="title"/>
          </p:nvPr>
        </p:nvSpPr>
        <p:spPr/>
        <p:txBody>
          <a:bodyPr/>
          <a:lstStyle/>
          <a:p>
            <a:r>
              <a:rPr lang="fr-FR" dirty="0"/>
              <a:t>Le mythe de la courbe de Phillips et d’une boucle prix-salaires</a:t>
            </a:r>
          </a:p>
        </p:txBody>
      </p:sp>
      <p:pic>
        <p:nvPicPr>
          <p:cNvPr id="5" name="Espace réservé du contenu 4" descr="Une image contenant ligne, diagramme, Tracé, conception&#10;&#10;Description générée automatiquement">
            <a:extLst>
              <a:ext uri="{FF2B5EF4-FFF2-40B4-BE49-F238E27FC236}">
                <a16:creationId xmlns:a16="http://schemas.microsoft.com/office/drawing/2014/main" id="{0A0B48DA-5C03-62A8-2633-56452EE1F8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63396" y="1965960"/>
            <a:ext cx="4865208" cy="3950600"/>
          </a:xfrm>
        </p:spPr>
      </p:pic>
    </p:spTree>
    <p:extLst>
      <p:ext uri="{BB962C8B-B14F-4D97-AF65-F5344CB8AC3E}">
        <p14:creationId xmlns:p14="http://schemas.microsoft.com/office/powerpoint/2010/main" val="598878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FE3269-5F25-8FF7-35BA-884C67716AF5}"/>
              </a:ext>
            </a:extLst>
          </p:cNvPr>
          <p:cNvSpPr>
            <a:spLocks noGrp="1"/>
          </p:cNvSpPr>
          <p:nvPr>
            <p:ph type="title"/>
          </p:nvPr>
        </p:nvSpPr>
        <p:spPr/>
        <p:txBody>
          <a:bodyPr/>
          <a:lstStyle/>
          <a:p>
            <a:r>
              <a:rPr lang="fr-FR" dirty="0"/>
              <a:t>L’inflation comme rapport de classes</a:t>
            </a:r>
          </a:p>
        </p:txBody>
      </p:sp>
      <p:sp>
        <p:nvSpPr>
          <p:cNvPr id="3" name="Espace réservé du contenu 2">
            <a:extLst>
              <a:ext uri="{FF2B5EF4-FFF2-40B4-BE49-F238E27FC236}">
                <a16:creationId xmlns:a16="http://schemas.microsoft.com/office/drawing/2014/main" id="{128DA81C-AC2D-4906-438D-FC0F75BC08C7}"/>
              </a:ext>
            </a:extLst>
          </p:cNvPr>
          <p:cNvSpPr>
            <a:spLocks noGrp="1"/>
          </p:cNvSpPr>
          <p:nvPr>
            <p:ph idx="1"/>
          </p:nvPr>
        </p:nvSpPr>
        <p:spPr/>
        <p:txBody>
          <a:bodyPr/>
          <a:lstStyle/>
          <a:p>
            <a:r>
              <a:rPr lang="fr-FR" dirty="0"/>
              <a:t>L’inflation n’échappe pas à la question de la lutte des classes</a:t>
            </a:r>
          </a:p>
          <a:p>
            <a:endParaRPr lang="fr-FR" dirty="0"/>
          </a:p>
          <a:p>
            <a:r>
              <a:rPr lang="fr-FR" dirty="0"/>
              <a:t>Pour aller plus loin : </a:t>
            </a:r>
            <a:r>
              <a:rPr lang="fr-FR" b="1" dirty="0"/>
              <a:t>L’inflation ? Une question de répartition ! , Les économistes atterrés</a:t>
            </a:r>
          </a:p>
          <a:p>
            <a:r>
              <a:rPr lang="fr-FR" b="1" dirty="0"/>
              <a:t>https://www.atterres.org/linflation-une-question-de-repartition/</a:t>
            </a:r>
          </a:p>
          <a:p>
            <a:endParaRPr lang="fr-FR" dirty="0"/>
          </a:p>
        </p:txBody>
      </p:sp>
    </p:spTree>
    <p:extLst>
      <p:ext uri="{BB962C8B-B14F-4D97-AF65-F5344CB8AC3E}">
        <p14:creationId xmlns:p14="http://schemas.microsoft.com/office/powerpoint/2010/main" val="2727103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53E97-C002-BC07-5ED6-F8747A8C62D2}"/>
              </a:ext>
            </a:extLst>
          </p:cNvPr>
          <p:cNvSpPr>
            <a:spLocks noGrp="1"/>
          </p:cNvSpPr>
          <p:nvPr>
            <p:ph type="title"/>
          </p:nvPr>
        </p:nvSpPr>
        <p:spPr>
          <a:xfrm>
            <a:off x="1158239" y="287245"/>
            <a:ext cx="9875520" cy="1356360"/>
          </a:xfrm>
        </p:spPr>
        <p:txBody>
          <a:bodyPr/>
          <a:lstStyle/>
          <a:p>
            <a:r>
              <a:rPr lang="fr-FR" dirty="0"/>
              <a:t>Inflation et prix de l’alimentation</a:t>
            </a:r>
          </a:p>
        </p:txBody>
      </p:sp>
      <p:pic>
        <p:nvPicPr>
          <p:cNvPr id="5" name="Espace réservé du contenu 4">
            <a:extLst>
              <a:ext uri="{FF2B5EF4-FFF2-40B4-BE49-F238E27FC236}">
                <a16:creationId xmlns:a16="http://schemas.microsoft.com/office/drawing/2014/main" id="{039638DC-C4A9-CCD7-55D5-5183B6A0FC64}"/>
              </a:ext>
            </a:extLst>
          </p:cNvPr>
          <p:cNvPicPr>
            <a:picLocks noGrp="1" noChangeAspect="1"/>
          </p:cNvPicPr>
          <p:nvPr>
            <p:ph idx="1"/>
          </p:nvPr>
        </p:nvPicPr>
        <p:blipFill rotWithShape="1">
          <a:blip r:embed="rId2"/>
          <a:srcRect l="2745" t="3672" r="11592" b="3968"/>
          <a:stretch/>
        </p:blipFill>
        <p:spPr>
          <a:xfrm>
            <a:off x="3221716" y="1643605"/>
            <a:ext cx="5748567" cy="4691586"/>
          </a:xfrm>
        </p:spPr>
      </p:pic>
    </p:spTree>
    <p:extLst>
      <p:ext uri="{BB962C8B-B14F-4D97-AF65-F5344CB8AC3E}">
        <p14:creationId xmlns:p14="http://schemas.microsoft.com/office/powerpoint/2010/main" val="1772589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AB006F-2C78-CF70-269B-D94609235566}"/>
              </a:ext>
            </a:extLst>
          </p:cNvPr>
          <p:cNvSpPr>
            <a:spLocks noGrp="1"/>
          </p:cNvSpPr>
          <p:nvPr>
            <p:ph type="title"/>
          </p:nvPr>
        </p:nvSpPr>
        <p:spPr/>
        <p:txBody>
          <a:bodyPr/>
          <a:lstStyle/>
          <a:p>
            <a:r>
              <a:rPr lang="fr-FR" dirty="0"/>
              <a:t>L’inflation contribue fortement à l’inflation globale</a:t>
            </a:r>
          </a:p>
        </p:txBody>
      </p:sp>
      <p:pic>
        <p:nvPicPr>
          <p:cNvPr id="4" name="Image 3">
            <a:extLst>
              <a:ext uri="{FF2B5EF4-FFF2-40B4-BE49-F238E27FC236}">
                <a16:creationId xmlns:a16="http://schemas.microsoft.com/office/drawing/2014/main" id="{B163461E-ACF0-35F2-553D-ECD802FEF05A}"/>
              </a:ext>
            </a:extLst>
          </p:cNvPr>
          <p:cNvPicPr>
            <a:picLocks noChangeAspect="1"/>
          </p:cNvPicPr>
          <p:nvPr/>
        </p:nvPicPr>
        <p:blipFill>
          <a:blip r:embed="rId3"/>
          <a:stretch>
            <a:fillRect/>
          </a:stretch>
        </p:blipFill>
        <p:spPr>
          <a:xfrm>
            <a:off x="2627453" y="1965960"/>
            <a:ext cx="6698426" cy="4606724"/>
          </a:xfrm>
          <a:prstGeom prst="rect">
            <a:avLst/>
          </a:prstGeom>
        </p:spPr>
      </p:pic>
    </p:spTree>
    <p:extLst>
      <p:ext uri="{BB962C8B-B14F-4D97-AF65-F5344CB8AC3E}">
        <p14:creationId xmlns:p14="http://schemas.microsoft.com/office/powerpoint/2010/main" val="408265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F11BFC-BF53-2491-F261-FEEEA2D8C8AF}"/>
              </a:ext>
            </a:extLst>
          </p:cNvPr>
          <p:cNvSpPr>
            <a:spLocks noGrp="1"/>
          </p:cNvSpPr>
          <p:nvPr>
            <p:ph type="title"/>
          </p:nvPr>
        </p:nvSpPr>
        <p:spPr>
          <a:xfrm>
            <a:off x="1143000" y="609600"/>
            <a:ext cx="9957122" cy="871959"/>
          </a:xfrm>
        </p:spPr>
        <p:txBody>
          <a:bodyPr>
            <a:normAutofit fontScale="90000"/>
          </a:bodyPr>
          <a:lstStyle/>
          <a:p>
            <a:r>
              <a:rPr lang="fr-FR" dirty="0"/>
              <a:t>Un poste important dans le budget des ménages, notamment des plus modestes</a:t>
            </a:r>
          </a:p>
        </p:txBody>
      </p:sp>
      <p:pic>
        <p:nvPicPr>
          <p:cNvPr id="5" name="Image 4">
            <a:extLst>
              <a:ext uri="{FF2B5EF4-FFF2-40B4-BE49-F238E27FC236}">
                <a16:creationId xmlns:a16="http://schemas.microsoft.com/office/drawing/2014/main" id="{C5FEFC59-DECC-1252-B7B3-83286CFC7207}"/>
              </a:ext>
            </a:extLst>
          </p:cNvPr>
          <p:cNvPicPr>
            <a:picLocks noChangeAspect="1"/>
          </p:cNvPicPr>
          <p:nvPr/>
        </p:nvPicPr>
        <p:blipFill rotWithShape="1">
          <a:blip r:embed="rId3"/>
          <a:srcRect l="2754" t="2873" r="2373" b="2935"/>
          <a:stretch/>
        </p:blipFill>
        <p:spPr>
          <a:xfrm>
            <a:off x="3432472" y="1481559"/>
            <a:ext cx="5378177" cy="5393639"/>
          </a:xfrm>
          <a:prstGeom prst="rect">
            <a:avLst/>
          </a:prstGeom>
        </p:spPr>
      </p:pic>
    </p:spTree>
    <p:extLst>
      <p:ext uri="{BB962C8B-B14F-4D97-AF65-F5344CB8AC3E}">
        <p14:creationId xmlns:p14="http://schemas.microsoft.com/office/powerpoint/2010/main" val="3887163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A9D6F2-70EB-4676-1110-6C7DEE21CAF9}"/>
              </a:ext>
            </a:extLst>
          </p:cNvPr>
          <p:cNvSpPr>
            <a:spLocks noGrp="1"/>
          </p:cNvSpPr>
          <p:nvPr>
            <p:ph type="title"/>
          </p:nvPr>
        </p:nvSpPr>
        <p:spPr/>
        <p:txBody>
          <a:bodyPr/>
          <a:lstStyle/>
          <a:p>
            <a:r>
              <a:rPr lang="fr-FR" dirty="0"/>
              <a:t>Pourquoi les prix de l’alimentation augmentent autant</a:t>
            </a:r>
          </a:p>
        </p:txBody>
      </p:sp>
      <p:sp>
        <p:nvSpPr>
          <p:cNvPr id="3" name="Espace réservé du contenu 2">
            <a:extLst>
              <a:ext uri="{FF2B5EF4-FFF2-40B4-BE49-F238E27FC236}">
                <a16:creationId xmlns:a16="http://schemas.microsoft.com/office/drawing/2014/main" id="{DE8C0A9D-0AF0-E13A-E8CF-AB3DF3DC3070}"/>
              </a:ext>
            </a:extLst>
          </p:cNvPr>
          <p:cNvSpPr>
            <a:spLocks noGrp="1"/>
          </p:cNvSpPr>
          <p:nvPr>
            <p:ph idx="1"/>
          </p:nvPr>
        </p:nvSpPr>
        <p:spPr>
          <a:xfrm>
            <a:off x="1143000" y="1965960"/>
            <a:ext cx="9875519" cy="616352"/>
          </a:xfrm>
        </p:spPr>
        <p:txBody>
          <a:bodyPr>
            <a:normAutofit/>
          </a:bodyPr>
          <a:lstStyle/>
          <a:p>
            <a:r>
              <a:rPr lang="fr-FR" dirty="0"/>
              <a:t>Importations, donc dépendance aux coûts de transports et à la valeur de l’€</a:t>
            </a:r>
          </a:p>
        </p:txBody>
      </p:sp>
      <p:pic>
        <p:nvPicPr>
          <p:cNvPr id="7" name="Espace réservé du contenu 4">
            <a:extLst>
              <a:ext uri="{FF2B5EF4-FFF2-40B4-BE49-F238E27FC236}">
                <a16:creationId xmlns:a16="http://schemas.microsoft.com/office/drawing/2014/main" id="{BEB9C839-BE4C-6BDD-100E-2845B097086F}"/>
              </a:ext>
            </a:extLst>
          </p:cNvPr>
          <p:cNvPicPr>
            <a:picLocks noChangeAspect="1"/>
          </p:cNvPicPr>
          <p:nvPr/>
        </p:nvPicPr>
        <p:blipFill>
          <a:blip r:embed="rId3"/>
          <a:stretch>
            <a:fillRect/>
          </a:stretch>
        </p:blipFill>
        <p:spPr>
          <a:xfrm>
            <a:off x="3349888" y="2779994"/>
            <a:ext cx="5492223" cy="3617719"/>
          </a:xfrm>
          <a:prstGeom prst="rect">
            <a:avLst/>
          </a:prstGeom>
        </p:spPr>
      </p:pic>
    </p:spTree>
    <p:extLst>
      <p:ext uri="{BB962C8B-B14F-4D97-AF65-F5344CB8AC3E}">
        <p14:creationId xmlns:p14="http://schemas.microsoft.com/office/powerpoint/2010/main" val="1634596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99" y="609600"/>
            <a:ext cx="9895703" cy="889686"/>
          </a:xfrm>
        </p:spPr>
        <p:txBody>
          <a:bodyPr/>
          <a:lstStyle/>
          <a:p>
            <a:r>
              <a:rPr lang="fr-FR" dirty="0"/>
              <a:t>Une tendance historique à la baisse</a:t>
            </a:r>
          </a:p>
        </p:txBody>
      </p:sp>
      <p:graphicFrame>
        <p:nvGraphicFramePr>
          <p:cNvPr id="4" name="Graphique 3"/>
          <p:cNvGraphicFramePr/>
          <p:nvPr>
            <p:extLst>
              <p:ext uri="{D42A27DB-BD31-4B8C-83A1-F6EECF244321}">
                <p14:modId xmlns:p14="http://schemas.microsoft.com/office/powerpoint/2010/main" val="3362282094"/>
              </p:ext>
            </p:extLst>
          </p:nvPr>
        </p:nvGraphicFramePr>
        <p:xfrm>
          <a:off x="1968564" y="1499286"/>
          <a:ext cx="8254872" cy="46121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12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L’IPC n’est pas un indicateur du coût de la vie</a:t>
            </a:r>
          </a:p>
        </p:txBody>
      </p:sp>
      <p:sp>
        <p:nvSpPr>
          <p:cNvPr id="3" name="Espace réservé du contenu 2"/>
          <p:cNvSpPr>
            <a:spLocks noGrp="1"/>
          </p:cNvSpPr>
          <p:nvPr>
            <p:ph idx="1"/>
          </p:nvPr>
        </p:nvSpPr>
        <p:spPr/>
        <p:txBody>
          <a:bodyPr/>
          <a:lstStyle/>
          <a:p>
            <a:r>
              <a:rPr lang="fr-FR" dirty="0"/>
              <a:t>La prise en compte de l’effet qualité</a:t>
            </a:r>
          </a:p>
          <a:p>
            <a:r>
              <a:rPr lang="fr-FR" dirty="0"/>
              <a:t>L’évolution des normes sociales</a:t>
            </a:r>
          </a:p>
          <a:p>
            <a:endParaRPr lang="fr-FR" dirty="0"/>
          </a:p>
        </p:txBody>
      </p:sp>
    </p:spTree>
    <p:extLst>
      <p:ext uri="{BB962C8B-B14F-4D97-AF65-F5344CB8AC3E}">
        <p14:creationId xmlns:p14="http://schemas.microsoft.com/office/powerpoint/2010/main" val="2173984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89F421-C8FA-471B-A286-28BF94E66F57}"/>
              </a:ext>
            </a:extLst>
          </p:cNvPr>
          <p:cNvSpPr>
            <a:spLocks noGrp="1"/>
          </p:cNvSpPr>
          <p:nvPr>
            <p:ph type="title"/>
          </p:nvPr>
        </p:nvSpPr>
        <p:spPr>
          <a:xfrm>
            <a:off x="1158240" y="201039"/>
            <a:ext cx="9875520" cy="1356360"/>
          </a:xfrm>
        </p:spPr>
        <p:txBody>
          <a:bodyPr/>
          <a:lstStyle/>
          <a:p>
            <a:r>
              <a:rPr lang="fr-FR" dirty="0"/>
              <a:t>L’effet qualité</a:t>
            </a:r>
          </a:p>
        </p:txBody>
      </p:sp>
      <p:graphicFrame>
        <p:nvGraphicFramePr>
          <p:cNvPr id="4" name="Tableau 3">
            <a:extLst>
              <a:ext uri="{FF2B5EF4-FFF2-40B4-BE49-F238E27FC236}">
                <a16:creationId xmlns:a16="http://schemas.microsoft.com/office/drawing/2014/main" id="{DC0EFA5A-0058-4BE5-AB1B-ED1F76E081DC}"/>
              </a:ext>
            </a:extLst>
          </p:cNvPr>
          <p:cNvGraphicFramePr>
            <a:graphicFrameLocks noGrp="1"/>
          </p:cNvGraphicFramePr>
          <p:nvPr>
            <p:extLst>
              <p:ext uri="{D42A27DB-BD31-4B8C-83A1-F6EECF244321}">
                <p14:modId xmlns:p14="http://schemas.microsoft.com/office/powerpoint/2010/main" val="56406747"/>
              </p:ext>
            </p:extLst>
          </p:nvPr>
        </p:nvGraphicFramePr>
        <p:xfrm>
          <a:off x="1238339" y="1144998"/>
          <a:ext cx="9312393" cy="5397121"/>
        </p:xfrm>
        <a:graphic>
          <a:graphicData uri="http://schemas.openxmlformats.org/drawingml/2006/table">
            <a:tbl>
              <a:tblPr>
                <a:tableStyleId>{5C22544A-7EE6-4342-B048-85BDC9FD1C3A}</a:tableStyleId>
              </a:tblPr>
              <a:tblGrid>
                <a:gridCol w="2756497">
                  <a:extLst>
                    <a:ext uri="{9D8B030D-6E8A-4147-A177-3AD203B41FA5}">
                      <a16:colId xmlns:a16="http://schemas.microsoft.com/office/drawing/2014/main" val="2328885553"/>
                    </a:ext>
                  </a:extLst>
                </a:gridCol>
                <a:gridCol w="1523333">
                  <a:extLst>
                    <a:ext uri="{9D8B030D-6E8A-4147-A177-3AD203B41FA5}">
                      <a16:colId xmlns:a16="http://schemas.microsoft.com/office/drawing/2014/main" val="4060093417"/>
                    </a:ext>
                  </a:extLst>
                </a:gridCol>
                <a:gridCol w="1554635">
                  <a:extLst>
                    <a:ext uri="{9D8B030D-6E8A-4147-A177-3AD203B41FA5}">
                      <a16:colId xmlns:a16="http://schemas.microsoft.com/office/drawing/2014/main" val="1991281771"/>
                    </a:ext>
                  </a:extLst>
                </a:gridCol>
                <a:gridCol w="2138926">
                  <a:extLst>
                    <a:ext uri="{9D8B030D-6E8A-4147-A177-3AD203B41FA5}">
                      <a16:colId xmlns:a16="http://schemas.microsoft.com/office/drawing/2014/main" val="4258717015"/>
                    </a:ext>
                  </a:extLst>
                </a:gridCol>
                <a:gridCol w="1339002">
                  <a:extLst>
                    <a:ext uri="{9D8B030D-6E8A-4147-A177-3AD203B41FA5}">
                      <a16:colId xmlns:a16="http://schemas.microsoft.com/office/drawing/2014/main" val="971070041"/>
                    </a:ext>
                  </a:extLst>
                </a:gridCol>
              </a:tblGrid>
              <a:tr h="189976">
                <a:tc gridSpan="5">
                  <a:txBody>
                    <a:bodyPr/>
                    <a:lstStyle/>
                    <a:p>
                      <a:pPr algn="ctr" fontAlgn="b"/>
                      <a:r>
                        <a:rPr lang="fr-FR" sz="1300" b="1" u="none" strike="noStrike" dirty="0">
                          <a:effectLst/>
                          <a:latin typeface="Calibri" panose="020F0502020204030204" pitchFamily="34" charset="0"/>
                          <a:cs typeface="Calibri" panose="020F0502020204030204" pitchFamily="34" charset="0"/>
                        </a:rPr>
                        <a:t>Exemple fictif pour du vin qui serait remplacé par un vin « meilleur »</a:t>
                      </a:r>
                      <a:endParaRPr lang="fr-FR" sz="1300" b="1"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dirty="0">
                        <a:solidFill>
                          <a:srgbClr val="000000"/>
                        </a:solidFill>
                        <a:effectLst/>
                        <a:latin typeface="Arial" panose="020B0604020202020204" pitchFamily="34" charset="0"/>
                      </a:endParaRPr>
                    </a:p>
                  </a:txBody>
                  <a:tcPr marL="2961" marR="2961" marT="2961" marB="0" anchor="b"/>
                </a:tc>
                <a:tc hMerge="1">
                  <a:txBody>
                    <a:bodyPr/>
                    <a:lstStyle/>
                    <a:p>
                      <a:pPr algn="l" fontAlgn="b"/>
                      <a:endParaRPr lang="fr-FR" sz="1100" b="0" i="0" u="none" strike="noStrike" dirty="0">
                        <a:solidFill>
                          <a:srgbClr val="000000"/>
                        </a:solidFill>
                        <a:effectLst/>
                        <a:latin typeface="Arial" panose="020B0604020202020204" pitchFamily="34" charset="0"/>
                      </a:endParaRPr>
                    </a:p>
                  </a:txBody>
                  <a:tcPr marL="2961" marR="2961" marT="2961" marB="0" anchor="b"/>
                </a:tc>
                <a:extLst>
                  <a:ext uri="{0D108BD9-81ED-4DB2-BD59-A6C34878D82A}">
                    <a16:rowId xmlns:a16="http://schemas.microsoft.com/office/drawing/2014/main" val="1235932434"/>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2252956058"/>
                  </a:ext>
                </a:extLst>
              </a:tr>
              <a:tr h="299107">
                <a:tc gridSpan="5">
                  <a:txBody>
                    <a:bodyPr/>
                    <a:lstStyle/>
                    <a:p>
                      <a:pPr algn="ctr" fontAlgn="b"/>
                      <a:r>
                        <a:rPr lang="fr-FR" sz="1300" u="none" strike="noStrike" dirty="0">
                          <a:effectLst/>
                          <a:latin typeface="Calibri" panose="020F0502020204030204" pitchFamily="34" charset="0"/>
                          <a:cs typeface="Calibri" panose="020F0502020204030204" pitchFamily="34" charset="0"/>
                        </a:rPr>
                        <a:t>La bouteille de vin à 10° et 2 euros de 2015  n'existe plus en 2020 dans ce magasin</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a:solidFill>
                          <a:srgbClr val="000000"/>
                        </a:solidFill>
                        <a:effectLst/>
                        <a:latin typeface="Arial" panose="020B0604020202020204" pitchFamily="34" charset="0"/>
                      </a:endParaRPr>
                    </a:p>
                  </a:txBody>
                  <a:tcPr marL="2961" marR="2961" marT="2961" marB="0" anchor="b"/>
                </a:tc>
                <a:tc hMerge="1">
                  <a:txBody>
                    <a:bodyPr/>
                    <a:lstStyle/>
                    <a:p>
                      <a:pPr algn="l" fontAlgn="b"/>
                      <a:endParaRPr lang="fr-FR" sz="1100" b="0" i="0" u="none" strike="noStrike" dirty="0">
                        <a:solidFill>
                          <a:srgbClr val="000000"/>
                        </a:solidFill>
                        <a:effectLst/>
                        <a:latin typeface="Arial" panose="020B0604020202020204" pitchFamily="34" charset="0"/>
                      </a:endParaRPr>
                    </a:p>
                  </a:txBody>
                  <a:tcPr marL="2961" marR="2961" marT="2961" marB="0" anchor="b"/>
                </a:tc>
                <a:extLst>
                  <a:ext uri="{0D108BD9-81ED-4DB2-BD59-A6C34878D82A}">
                    <a16:rowId xmlns:a16="http://schemas.microsoft.com/office/drawing/2014/main" val="4027270562"/>
                  </a:ext>
                </a:extLst>
              </a:tr>
              <a:tr h="189976">
                <a:tc gridSpan="5">
                  <a:txBody>
                    <a:bodyPr/>
                    <a:lstStyle/>
                    <a:p>
                      <a:pPr algn="ctr" fontAlgn="b"/>
                      <a:r>
                        <a:rPr lang="fr-FR" sz="1300" u="none" strike="noStrike" dirty="0">
                          <a:effectLst/>
                          <a:latin typeface="Calibri" panose="020F0502020204030204" pitchFamily="34" charset="0"/>
                          <a:cs typeface="Calibri" panose="020F0502020204030204" pitchFamily="34" charset="0"/>
                        </a:rPr>
                        <a:t>Elle est remplacée par un vin à 12° qui vaut désormais 3 euros et 60 cts le litre.</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a:solidFill>
                          <a:srgbClr val="000000"/>
                        </a:solidFill>
                        <a:effectLst/>
                        <a:latin typeface="Arial" panose="020B0604020202020204" pitchFamily="34" charset="0"/>
                      </a:endParaRPr>
                    </a:p>
                  </a:txBody>
                  <a:tcPr marL="2961" marR="2961" marT="2961" marB="0" anchor="b"/>
                </a:tc>
                <a:tc hMerge="1">
                  <a:txBody>
                    <a:bodyPr/>
                    <a:lstStyle/>
                    <a:p>
                      <a:pPr algn="l" fontAlgn="b"/>
                      <a:endParaRPr lang="fr-FR" sz="1100" b="0" i="0" u="none" strike="noStrike" dirty="0">
                        <a:solidFill>
                          <a:srgbClr val="000000"/>
                        </a:solidFill>
                        <a:effectLst/>
                        <a:latin typeface="Arial" panose="020B0604020202020204" pitchFamily="34" charset="0"/>
                      </a:endParaRPr>
                    </a:p>
                  </a:txBody>
                  <a:tcPr marL="2961" marR="2961" marT="2961" marB="0" anchor="b"/>
                </a:tc>
                <a:extLst>
                  <a:ext uri="{0D108BD9-81ED-4DB2-BD59-A6C34878D82A}">
                    <a16:rowId xmlns:a16="http://schemas.microsoft.com/office/drawing/2014/main" val="3967055956"/>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Comment le prix a t'il évolué ?</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381431056"/>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218423629"/>
                  </a:ext>
                </a:extLst>
              </a:tr>
              <a:tr h="358798">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de base (2015)</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courante(2020)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Indices base 100 en 2015</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Variations en %</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3764802072"/>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Prix affiché pour une bouteille</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3,60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180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80%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641723290"/>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4148089790"/>
                  </a:ext>
                </a:extLst>
              </a:tr>
              <a:tr h="189976">
                <a:tc gridSpan="5">
                  <a:txBody>
                    <a:bodyPr/>
                    <a:lstStyle/>
                    <a:p>
                      <a:pPr algn="ctr" fontAlgn="b"/>
                      <a:r>
                        <a:rPr lang="fr-FR" sz="1300" u="none" strike="noStrike" dirty="0">
                          <a:effectLst/>
                          <a:latin typeface="Calibri" panose="020F0502020204030204" pitchFamily="34" charset="0"/>
                          <a:cs typeface="Calibri" panose="020F0502020204030204" pitchFamily="34" charset="0"/>
                        </a:rPr>
                        <a:t>Si on veut raisonner « à qualité constante », il faut tenir compter de l'amélioration de la « qualité »</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b"/>
                </a:tc>
                <a:tc hMerge="1">
                  <a:txBody>
                    <a:bodyPr/>
                    <a:lstStyle/>
                    <a:p>
                      <a:pPr algn="l" fontAlgn="b"/>
                      <a:endParaRPr lang="fr-FR" sz="11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b"/>
                </a:tc>
                <a:extLst>
                  <a:ext uri="{0D108BD9-81ED-4DB2-BD59-A6C34878D82A}">
                    <a16:rowId xmlns:a16="http://schemas.microsoft.com/office/drawing/2014/main" val="2382072211"/>
                  </a:ext>
                </a:extLst>
              </a:tr>
              <a:tr h="189976">
                <a:tc gridSpan="4">
                  <a:txBody>
                    <a:bodyPr/>
                    <a:lstStyle/>
                    <a:p>
                      <a:pPr algn="ctr" fontAlgn="b"/>
                      <a:r>
                        <a:rPr lang="fr-FR" sz="1300" u="none" strike="noStrike" dirty="0">
                          <a:effectLst/>
                          <a:latin typeface="Calibri" panose="020F0502020204030204" pitchFamily="34" charset="0"/>
                          <a:cs typeface="Calibri" panose="020F0502020204030204" pitchFamily="34" charset="0"/>
                        </a:rPr>
                        <a:t>On suppose que la qualité se mesure par le degré d'alcool</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b"/>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3954400329"/>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4282659558"/>
                  </a:ext>
                </a:extLst>
              </a:tr>
              <a:tr h="358798">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de base (2015)</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courante(2020)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Indices base 100 en 2015</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Variations en %</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2901568880"/>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Prix affiché pour une bouteille</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3,60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180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80%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2217180255"/>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Qualité (en degrés d'alcool)</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790707279"/>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248599913"/>
                  </a:ext>
                </a:extLst>
              </a:tr>
              <a:tr h="189976">
                <a:tc gridSpan="5">
                  <a:txBody>
                    <a:bodyPr/>
                    <a:lstStyle/>
                    <a:p>
                      <a:pPr algn="ctr" fontAlgn="b"/>
                      <a:r>
                        <a:rPr lang="fr-FR" sz="1300" u="none" strike="noStrike" dirty="0">
                          <a:effectLst/>
                          <a:latin typeface="Calibri" panose="020F0502020204030204" pitchFamily="34" charset="0"/>
                          <a:cs typeface="Calibri" panose="020F0502020204030204" pitchFamily="34" charset="0"/>
                        </a:rPr>
                        <a:t>Le calcul est alors le suivant : on divise l'indice 180 par 120, ce qui donne 1,5 soit un indice 150.</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pPr algn="l" fontAlgn="b"/>
                      <a:endParaRPr lang="fr-FR" sz="11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b"/>
                </a:tc>
                <a:tc hMerge="1">
                  <a:txBody>
                    <a:bodyPr/>
                    <a:lstStyle/>
                    <a:p>
                      <a:pPr algn="l" fontAlgn="b"/>
                      <a:endParaRPr lang="fr-FR" sz="11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b"/>
                </a:tc>
                <a:extLst>
                  <a:ext uri="{0D108BD9-81ED-4DB2-BD59-A6C34878D82A}">
                    <a16:rowId xmlns:a16="http://schemas.microsoft.com/office/drawing/2014/main" val="3714757219"/>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217201572"/>
                  </a:ext>
                </a:extLst>
              </a:tr>
              <a:tr h="358798">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de base (2015)</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Année courante(2020)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Indices base 100 en 2015</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Variations en %</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663640864"/>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Prix affiché pour une bouteille</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3,60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180</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80%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337064879"/>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Qualité (en degrés d'alcool)</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10</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12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120</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3938692362"/>
                  </a:ext>
                </a:extLst>
              </a:tr>
              <a:tr h="180839">
                <a:tc>
                  <a:txBody>
                    <a:bodyPr/>
                    <a:lstStyle/>
                    <a:p>
                      <a:pPr algn="ctr" fontAlgn="b"/>
                      <a:r>
                        <a:rPr lang="fr-FR" sz="1300" u="none" strike="noStrike">
                          <a:effectLst/>
                          <a:latin typeface="Calibri" panose="020F0502020204030204" pitchFamily="34" charset="0"/>
                          <a:cs typeface="Calibri" panose="020F0502020204030204" pitchFamily="34" charset="0"/>
                        </a:rPr>
                        <a:t>Prix « à qualité constante »</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2</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3</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dirty="0">
                          <a:effectLst/>
                          <a:latin typeface="Calibri" panose="020F0502020204030204" pitchFamily="34" charset="0"/>
                          <a:cs typeface="Calibri" panose="020F0502020204030204" pitchFamily="34" charset="0"/>
                        </a:rPr>
                        <a:t>150</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r>
                        <a:rPr lang="fr-FR" sz="1300" u="none" strike="noStrike">
                          <a:effectLst/>
                          <a:latin typeface="Calibri" panose="020F0502020204030204" pitchFamily="34" charset="0"/>
                          <a:cs typeface="Calibri" panose="020F0502020204030204" pitchFamily="34" charset="0"/>
                        </a:rPr>
                        <a:t>50%</a:t>
                      </a:r>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2755639329"/>
                  </a:ext>
                </a:extLst>
              </a:tr>
              <a:tr h="180839">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a:txBody>
                    <a:bodyPr/>
                    <a:lstStyle/>
                    <a:p>
                      <a:pPr algn="ctr" fontAlgn="b"/>
                      <a:endParaRPr lang="fr-FR" sz="1300" b="0" i="0" u="none" strike="noStrike">
                        <a:solidFill>
                          <a:srgbClr val="000000"/>
                        </a:solidFill>
                        <a:effectLst/>
                        <a:latin typeface="Calibri" panose="020F0502020204030204" pitchFamily="34" charset="0"/>
                        <a:cs typeface="Calibri" panose="020F0502020204030204" pitchFamily="34" charset="0"/>
                      </a:endParaRPr>
                    </a:p>
                  </a:txBody>
                  <a:tcPr marL="2961" marR="2961" marT="2961" marB="0" anchor="ctr"/>
                </a:tc>
                <a:extLst>
                  <a:ext uri="{0D108BD9-81ED-4DB2-BD59-A6C34878D82A}">
                    <a16:rowId xmlns:a16="http://schemas.microsoft.com/office/drawing/2014/main" val="1451961418"/>
                  </a:ext>
                </a:extLst>
              </a:tr>
              <a:tr h="189976">
                <a:tc gridSpan="5">
                  <a:txBody>
                    <a:bodyPr/>
                    <a:lstStyle/>
                    <a:p>
                      <a:pPr algn="ctr" fontAlgn="b"/>
                      <a:r>
                        <a:rPr lang="fr-FR" sz="1300" u="none" strike="noStrike" dirty="0">
                          <a:effectLst/>
                          <a:latin typeface="Calibri" panose="020F0502020204030204" pitchFamily="34" charset="0"/>
                          <a:cs typeface="Calibri" panose="020F0502020204030204" pitchFamily="34" charset="0"/>
                        </a:rPr>
                        <a:t>Discussion : Est-il légitime de considérer que le prix du vin n'a augmenté que de 50% et non de 80% ?</a:t>
                      </a:r>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l" fontAlgn="b"/>
                      <a:endParaRPr lang="fr-FR" sz="1300" b="0" i="0" u="none" strike="noStrike" dirty="0">
                        <a:solidFill>
                          <a:srgbClr val="000000"/>
                        </a:solidFill>
                        <a:effectLst/>
                        <a:latin typeface="Calibri" panose="020F0502020204030204" pitchFamily="34" charset="0"/>
                        <a:cs typeface="Calibri" panose="020F0502020204030204" pitchFamily="34" charset="0"/>
                      </a:endParaRPr>
                    </a:p>
                  </a:txBody>
                  <a:tcPr marL="2961" marR="2961" marT="2961" marB="0" anchor="b"/>
                </a:tc>
                <a:extLst>
                  <a:ext uri="{0D108BD9-81ED-4DB2-BD59-A6C34878D82A}">
                    <a16:rowId xmlns:a16="http://schemas.microsoft.com/office/drawing/2014/main" val="4246481774"/>
                  </a:ext>
                </a:extLst>
              </a:tr>
            </a:tbl>
          </a:graphicData>
        </a:graphic>
      </p:graphicFrame>
    </p:spTree>
    <p:extLst>
      <p:ext uri="{BB962C8B-B14F-4D97-AF65-F5344CB8AC3E}">
        <p14:creationId xmlns:p14="http://schemas.microsoft.com/office/powerpoint/2010/main" val="1237959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BDA24F-4CB5-6982-7274-3F8C1117196A}"/>
              </a:ext>
            </a:extLst>
          </p:cNvPr>
          <p:cNvSpPr>
            <a:spLocks noGrp="1"/>
          </p:cNvSpPr>
          <p:nvPr>
            <p:ph type="title"/>
          </p:nvPr>
        </p:nvSpPr>
        <p:spPr/>
        <p:txBody>
          <a:bodyPr/>
          <a:lstStyle/>
          <a:p>
            <a:r>
              <a:rPr lang="fr-FR" dirty="0"/>
              <a:t>Calcul pour comprendre l’effet qualité</a:t>
            </a:r>
          </a:p>
        </p:txBody>
      </p:sp>
      <p:sp>
        <p:nvSpPr>
          <p:cNvPr id="3" name="Espace réservé du contenu 2">
            <a:extLst>
              <a:ext uri="{FF2B5EF4-FFF2-40B4-BE49-F238E27FC236}">
                <a16:creationId xmlns:a16="http://schemas.microsoft.com/office/drawing/2014/main" id="{3C33FC6E-F4DF-4622-586C-DB0DB3C83AAC}"/>
              </a:ext>
            </a:extLst>
          </p:cNvPr>
          <p:cNvSpPr>
            <a:spLocks noGrp="1"/>
          </p:cNvSpPr>
          <p:nvPr>
            <p:ph idx="1"/>
          </p:nvPr>
        </p:nvSpPr>
        <p:spPr/>
        <p:txBody>
          <a:bodyPr/>
          <a:lstStyle/>
          <a:p>
            <a:r>
              <a:rPr lang="fr-FR" dirty="0"/>
              <a:t>Imaginons une ampoule vendue en 2020 qui a une durée de vie de 1 000 heures et est vendu au prix de 5€. </a:t>
            </a:r>
          </a:p>
          <a:p>
            <a:r>
              <a:rPr lang="fr-FR" dirty="0"/>
              <a:t>En 2021, sa durée de vie passe à 900 heures et est vendue au prix de 5,5€. </a:t>
            </a:r>
          </a:p>
          <a:p>
            <a:r>
              <a:rPr lang="fr-FR" dirty="0"/>
              <a:t>La durée de vie de l’ampoule est méconnue de l’Insee qui considère donc que la qualité des ampoules est la même en 2020 et 2021. </a:t>
            </a:r>
          </a:p>
          <a:p>
            <a:r>
              <a:rPr lang="fr-FR" dirty="0"/>
              <a:t>La lumière de l’ampoule reste la même, seule sa durée de vie a changé entre 2020 et 2021. On considère que la durée de vie l’ampoule correspond à sa qualité</a:t>
            </a:r>
          </a:p>
          <a:p>
            <a:r>
              <a:rPr lang="fr-FR" dirty="0"/>
              <a:t>L’Insee retiendrait donc une augmentation de 10%. Mais pour avoir la même </a:t>
            </a:r>
            <a:r>
              <a:rPr lang="fr-FR" dirty="0" err="1"/>
              <a:t>qualite</a:t>
            </a:r>
            <a:r>
              <a:rPr lang="fr-FR" dirty="0"/>
              <a:t> (1000 heures d’éclairage), on doit en réalité payer 6,11€ soit 22,2% de plus qu’en 2020. </a:t>
            </a:r>
          </a:p>
        </p:txBody>
      </p:sp>
    </p:spTree>
    <p:extLst>
      <p:ext uri="{BB962C8B-B14F-4D97-AF65-F5344CB8AC3E}">
        <p14:creationId xmlns:p14="http://schemas.microsoft.com/office/powerpoint/2010/main" val="1735611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Pouvoir d’achat ressenti et calculé, pourquoi une telle différence</a:t>
            </a:r>
          </a:p>
        </p:txBody>
      </p:sp>
      <p:sp>
        <p:nvSpPr>
          <p:cNvPr id="3" name="Espace réservé du contenu 2"/>
          <p:cNvSpPr>
            <a:spLocks noGrp="1"/>
          </p:cNvSpPr>
          <p:nvPr>
            <p:ph idx="1"/>
          </p:nvPr>
        </p:nvSpPr>
        <p:spPr>
          <a:xfrm>
            <a:off x="1143001" y="1965960"/>
            <a:ext cx="4928286" cy="4130040"/>
          </a:xfrm>
        </p:spPr>
        <p:txBody>
          <a:bodyPr/>
          <a:lstStyle/>
          <a:p>
            <a:endParaRPr lang="fr-FR" dirty="0"/>
          </a:p>
          <a:p>
            <a:endParaRPr lang="fr-FR" dirty="0"/>
          </a:p>
          <a:p>
            <a:r>
              <a:rPr lang="fr-FR" dirty="0"/>
              <a:t>Le « biais psychologique »</a:t>
            </a:r>
          </a:p>
          <a:p>
            <a:r>
              <a:rPr lang="fr-FR" dirty="0"/>
              <a:t>L’augmentation des dépenses contraintes</a:t>
            </a:r>
          </a:p>
          <a:p>
            <a:r>
              <a:rPr lang="fr-FR" dirty="0"/>
              <a:t>L’effet de l’euro</a:t>
            </a:r>
          </a:p>
          <a:p>
            <a:pPr marL="45720" indent="0">
              <a:buNone/>
            </a:pPr>
            <a:endParaRPr lang="fr-FR" dirty="0"/>
          </a:p>
          <a:p>
            <a:endParaRPr lang="fr-FR" dirty="0"/>
          </a:p>
          <a:p>
            <a:endParaRPr lang="fr-FR" dirty="0"/>
          </a:p>
        </p:txBody>
      </p:sp>
    </p:spTree>
    <p:extLst>
      <p:ext uri="{BB962C8B-B14F-4D97-AF65-F5344CB8AC3E}">
        <p14:creationId xmlns:p14="http://schemas.microsoft.com/office/powerpoint/2010/main" val="133432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8240" y="92624"/>
            <a:ext cx="9875520" cy="1356360"/>
          </a:xfrm>
        </p:spPr>
        <p:txBody>
          <a:bodyPr/>
          <a:lstStyle/>
          <a:p>
            <a:r>
              <a:rPr lang="fr-FR" dirty="0"/>
              <a:t>Dépenses contraintes</a:t>
            </a:r>
          </a:p>
        </p:txBody>
      </p:sp>
      <p:pic>
        <p:nvPicPr>
          <p:cNvPr id="2050" name="Picture 2">
            <a:extLst>
              <a:ext uri="{FF2B5EF4-FFF2-40B4-BE49-F238E27FC236}">
                <a16:creationId xmlns:a16="http://schemas.microsoft.com/office/drawing/2014/main" id="{C77BFCAB-9CC2-9A4C-9312-281B921BF0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6974" y="956023"/>
            <a:ext cx="8367725" cy="55621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225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prise en compte des évolutions sociodémographiques</a:t>
            </a:r>
          </a:p>
        </p:txBody>
      </p:sp>
      <p:graphicFrame>
        <p:nvGraphicFramePr>
          <p:cNvPr id="4" name="Graphique 3"/>
          <p:cNvGraphicFramePr/>
          <p:nvPr>
            <p:extLst>
              <p:ext uri="{D42A27DB-BD31-4B8C-83A1-F6EECF244321}">
                <p14:modId xmlns:p14="http://schemas.microsoft.com/office/powerpoint/2010/main" val="4115472732"/>
              </p:ext>
            </p:extLst>
          </p:nvPr>
        </p:nvGraphicFramePr>
        <p:xfrm>
          <a:off x="4387189" y="1965960"/>
          <a:ext cx="6631331" cy="3603668"/>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p:cNvSpPr txBox="1"/>
          <p:nvPr/>
        </p:nvSpPr>
        <p:spPr>
          <a:xfrm>
            <a:off x="988541" y="2248930"/>
            <a:ext cx="3155091" cy="2031325"/>
          </a:xfrm>
          <a:prstGeom prst="rect">
            <a:avLst/>
          </a:prstGeom>
          <a:noFill/>
        </p:spPr>
        <p:txBody>
          <a:bodyPr wrap="square" rtlCol="0">
            <a:spAutoFit/>
          </a:bodyPr>
          <a:lstStyle/>
          <a:p>
            <a:r>
              <a:rPr lang="fr-FR" dirty="0"/>
              <a:t>Depuis 2012, le pouvoir d’achat par ménage a totalement stagné. En revanche, le pouvoir d’achat des français pris comme un tout a augmenté de 5%. Il faut être vigilant de quoi parle-t-on. </a:t>
            </a:r>
          </a:p>
        </p:txBody>
      </p:sp>
    </p:spTree>
    <p:extLst>
      <p:ext uri="{BB962C8B-B14F-4D97-AF65-F5344CB8AC3E}">
        <p14:creationId xmlns:p14="http://schemas.microsoft.com/office/powerpoint/2010/main" val="590631239"/>
      </p:ext>
    </p:extLst>
  </p:cSld>
  <p:clrMapOvr>
    <a:masterClrMapping/>
  </p:clrMapOvr>
</p:sld>
</file>

<file path=ppt/theme/theme1.xml><?xml version="1.0" encoding="utf-8"?>
<a:theme xmlns:a="http://schemas.openxmlformats.org/drawingml/2006/main" name="Thème1">
  <a:themeElements>
    <a:clrScheme name="Personnalisé 3">
      <a:dk1>
        <a:srgbClr val="323232"/>
      </a:dk1>
      <a:lt1>
        <a:sysClr val="window" lastClr="FFFFFF"/>
      </a:lt1>
      <a:dk2>
        <a:srgbClr val="323232"/>
      </a:dk2>
      <a:lt2>
        <a:srgbClr val="E5C243"/>
      </a:lt2>
      <a:accent1>
        <a:srgbClr val="C0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Thème1" id="{B9374254-97BC-4C6F-BDC4-CC169823061D}" vid="{546E448F-7E3E-4F5D-ABAE-8467EC55A82A}"/>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hème1">
  <a:themeElements>
    <a:clrScheme name="Personnalisé 3">
      <a:dk1>
        <a:srgbClr val="323232"/>
      </a:dk1>
      <a:lt1>
        <a:sysClr val="window" lastClr="FFFFFF"/>
      </a:lt1>
      <a:dk2>
        <a:srgbClr val="323232"/>
      </a:dk2>
      <a:lt2>
        <a:srgbClr val="E5C243"/>
      </a:lt2>
      <a:accent1>
        <a:srgbClr val="C0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Thème1" id="{99C60612-143F-4431-9EF9-AE2EDAC1BEF0}" vid="{FEBA295E-E97E-4120-9D9C-ED77DB18E386}"/>
    </a:ext>
  </a:extLst>
</a:theme>
</file>

<file path=ppt/theme/theme4.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Thème1</Template>
  <TotalTime>7126</TotalTime>
  <Words>1525</Words>
  <Application>Microsoft Office PowerPoint</Application>
  <PresentationFormat>Grand écran</PresentationFormat>
  <Paragraphs>172</Paragraphs>
  <Slides>26</Slides>
  <Notes>4</Notes>
  <HiddenSlides>0</HiddenSlides>
  <MMClips>0</MMClips>
  <ScaleCrop>false</ScaleCrop>
  <HeadingPairs>
    <vt:vector size="6" baseType="variant">
      <vt:variant>
        <vt:lpstr>Polices utilisées</vt:lpstr>
      </vt:variant>
      <vt:variant>
        <vt:i4>4</vt:i4>
      </vt:variant>
      <vt:variant>
        <vt:lpstr>Thème</vt:lpstr>
      </vt:variant>
      <vt:variant>
        <vt:i4>4</vt:i4>
      </vt:variant>
      <vt:variant>
        <vt:lpstr>Titres des diapositives</vt:lpstr>
      </vt:variant>
      <vt:variant>
        <vt:i4>26</vt:i4>
      </vt:variant>
    </vt:vector>
  </HeadingPairs>
  <TitlesOfParts>
    <vt:vector size="34" baseType="lpstr">
      <vt:lpstr>Arial</vt:lpstr>
      <vt:lpstr>Calibri</vt:lpstr>
      <vt:lpstr>Calibri Light</vt:lpstr>
      <vt:lpstr>Corbel</vt:lpstr>
      <vt:lpstr>Thème1</vt:lpstr>
      <vt:lpstr>Conception personnalisée</vt:lpstr>
      <vt:lpstr>1_Thème1</vt:lpstr>
      <vt:lpstr>1_Conception personnalisée</vt:lpstr>
      <vt:lpstr>IPC et pouvoir d’achat</vt:lpstr>
      <vt:lpstr>Le pouvoir d’achat, définition et calcul</vt:lpstr>
      <vt:lpstr>Une tendance historique à la baisse</vt:lpstr>
      <vt:lpstr>L’IPC n’est pas un indicateur du coût de la vie</vt:lpstr>
      <vt:lpstr>L’effet qualité</vt:lpstr>
      <vt:lpstr>Calcul pour comprendre l’effet qualité</vt:lpstr>
      <vt:lpstr>Pouvoir d’achat ressenti et calculé, pourquoi une telle différence</vt:lpstr>
      <vt:lpstr>Dépenses contraintes</vt:lpstr>
      <vt:lpstr>La prise en compte des évolutions sociodémographiques</vt:lpstr>
      <vt:lpstr>Quel indicateur utiliser?</vt:lpstr>
      <vt:lpstr>Une augmentation, de quels revenus?</vt:lpstr>
      <vt:lpstr>Quelles utilisations de l’IPC</vt:lpstr>
      <vt:lpstr>Conclusion</vt:lpstr>
      <vt:lpstr>L’inflation, un sujet quasiment oublié qui revient à la surface brusquement</vt:lpstr>
      <vt:lpstr>Quelle inflation aujourd’hui? </vt:lpstr>
      <vt:lpstr>La baisse de l’inflation n’est pas la baisse des prix</vt:lpstr>
      <vt:lpstr>Les causes de cette inflation</vt:lpstr>
      <vt:lpstr>Ce n’est pas une inflation par la demande</vt:lpstr>
      <vt:lpstr>Les réponses politiques à l’inflation</vt:lpstr>
      <vt:lpstr>Coup de frein sur la politique monétaire</vt:lpstr>
      <vt:lpstr>Le mythe de la courbe de Phillips et d’une boucle prix-salaires</vt:lpstr>
      <vt:lpstr>L’inflation comme rapport de classes</vt:lpstr>
      <vt:lpstr>Inflation et prix de l’alimentation</vt:lpstr>
      <vt:lpstr>L’inflation contribue fortement à l’inflation globale</vt:lpstr>
      <vt:lpstr>Un poste important dans le budget des ménages, notamment des plus modestes</vt:lpstr>
      <vt:lpstr>Pourquoi les prix de l’alimentation augmentent autant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question du pouvoir d’achat</dc:title>
  <dc:creator>Victorien PATE</dc:creator>
  <cp:lastModifiedBy>ADmin</cp:lastModifiedBy>
  <cp:revision>68</cp:revision>
  <dcterms:created xsi:type="dcterms:W3CDTF">2019-10-14T13:05:18Z</dcterms:created>
  <dcterms:modified xsi:type="dcterms:W3CDTF">2023-06-20T12:02:19Z</dcterms:modified>
</cp:coreProperties>
</file>