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92" r:id="rId2"/>
    <p:sldMasterId id="2147483940" r:id="rId3"/>
  </p:sldMasterIdLst>
  <p:notesMasterIdLst>
    <p:notesMasterId r:id="rId55"/>
  </p:notesMasterIdLst>
  <p:handoutMasterIdLst>
    <p:handoutMasterId r:id="rId56"/>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312" r:id="rId16"/>
    <p:sldId id="268" r:id="rId17"/>
    <p:sldId id="269" r:id="rId18"/>
    <p:sldId id="313"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9" r:id="rId54"/>
  </p:sldIdLst>
  <p:sldSz cx="9144000" cy="6858000" type="screen4x3"/>
  <p:notesSz cx="6858000" cy="9144000"/>
  <p:embeddedFontLst>
    <p:embeddedFont>
      <p:font typeface="Calibri" panose="020F0502020204030204" pitchFamily="34" charset="0"/>
      <p:regular r:id="rId57"/>
      <p:bold r:id="rId58"/>
      <p:italic r:id="rId59"/>
      <p:boldItalic r:id="rId60"/>
    </p:embeddedFont>
    <p:embeddedFont>
      <p:font typeface="Calibri Light" panose="020F0302020204030204" pitchFamily="34" charset="0"/>
      <p:regular r:id="rId61"/>
      <p:italic r:id="rId62"/>
    </p:embeddedFont>
    <p:embeddedFont>
      <p:font typeface="Carlito" panose="020B0604020202020204" charset="0"/>
      <p:regular r:id="rId63"/>
      <p:bold r:id="rId64"/>
      <p:italic r:id="rId65"/>
      <p:boldItalic r:id="rId66"/>
    </p:embeddedFont>
    <p:embeddedFont>
      <p:font typeface="Georgia" panose="02040502050405020303" pitchFamily="18" charset="0"/>
      <p:regular r:id="rId67"/>
      <p:bold r:id="rId68"/>
      <p:italic r:id="rId69"/>
      <p:boldItalic r:id="rId70"/>
    </p:embeddedFont>
    <p:embeddedFont>
      <p:font typeface="Wingdings 3" panose="05040102010807070707" pitchFamily="18" charset="2"/>
      <p:regular r:id="rId7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7030A0"/>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5" autoAdjust="0"/>
  </p:normalViewPr>
  <p:slideViewPr>
    <p:cSldViewPr snapToGrid="0">
      <p:cViewPr varScale="1">
        <p:scale>
          <a:sx n="97" d="100"/>
          <a:sy n="97" d="100"/>
        </p:scale>
        <p:origin x="2004" y="96"/>
      </p:cViewPr>
      <p:guideLst>
        <p:guide orient="horz" pos="2160"/>
        <p:guide pos="2880"/>
      </p:guideLst>
    </p:cSldViewPr>
  </p:slideViewPr>
  <p:outlineViewPr>
    <p:cViewPr>
      <p:scale>
        <a:sx n="33" d="100"/>
        <a:sy n="33" d="100"/>
      </p:scale>
      <p:origin x="0" y="-32292"/>
    </p:cViewPr>
  </p:outlineViewPr>
  <p:notesTextViewPr>
    <p:cViewPr>
      <p:scale>
        <a:sx n="1" d="1"/>
        <a:sy n="1" d="1"/>
      </p:scale>
      <p:origin x="0" y="0"/>
    </p:cViewPr>
  </p:notesTextViewPr>
  <p:sorterViewPr>
    <p:cViewPr>
      <p:scale>
        <a:sx n="100" d="100"/>
        <a:sy n="100" d="100"/>
      </p:scale>
      <p:origin x="0" y="-4398"/>
    </p:cViewPr>
  </p:sorterViewPr>
  <p:notesViewPr>
    <p:cSldViewPr snapToGrid="0">
      <p:cViewPr varScale="1">
        <p:scale>
          <a:sx n="78" d="100"/>
          <a:sy n="78" d="100"/>
        </p:scale>
        <p:origin x="4044"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font" Target="fonts/font5.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1.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2FF6E1A-8855-4DF8-8857-30FAD687A59F}"/>
              </a:ext>
            </a:extLst>
          </p:cNvPr>
          <p:cNvSpPr>
            <a:spLocks noGrp="1"/>
          </p:cNvSpPr>
          <p:nvPr>
            <p:ph type="ftr" sz="quarter" idx="2"/>
          </p:nvPr>
        </p:nvSpPr>
        <p:spPr>
          <a:xfrm>
            <a:off x="1943100" y="8685213"/>
            <a:ext cx="2971800" cy="458787"/>
          </a:xfrm>
          <a:prstGeom prst="rect">
            <a:avLst/>
          </a:prstGeom>
        </p:spPr>
        <p:txBody>
          <a:bodyPr vert="horz" lIns="91440" tIns="45720" rIns="91440" bIns="45720" rtlCol="0" anchor="b"/>
          <a:lstStyle>
            <a:lvl1pPr algn="l">
              <a:defRPr sz="1200"/>
            </a:lvl1pPr>
          </a:lstStyle>
          <a:p>
            <a:r>
              <a:rPr lang="fr-FR" dirty="0"/>
              <a:t>Stratégie Alimentation (SNANC) – G. </a:t>
            </a:r>
            <a:r>
              <a:rPr lang="fr-FR" dirty="0" err="1"/>
              <a:t>Casolari</a:t>
            </a:r>
            <a:r>
              <a:rPr lang="fr-FR" dirty="0"/>
              <a:t>- 23 juin 2023- </a:t>
            </a:r>
            <a:r>
              <a:rPr lang="fr-FR" dirty="0" err="1"/>
              <a:t>Indecosa</a:t>
            </a:r>
            <a:r>
              <a:rPr lang="fr-FR" dirty="0"/>
              <a:t> CGT</a:t>
            </a:r>
          </a:p>
        </p:txBody>
      </p:sp>
      <p:sp>
        <p:nvSpPr>
          <p:cNvPr id="5" name="Espace réservé du numéro de diapositive 4">
            <a:extLst>
              <a:ext uri="{FF2B5EF4-FFF2-40B4-BE49-F238E27FC236}">
                <a16:creationId xmlns:a16="http://schemas.microsoft.com/office/drawing/2014/main" id="{16376FE0-A495-4882-A189-B9A7CFF860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5E970D-BCA2-4E08-807E-7C77A4091956}" type="slidenum">
              <a:rPr lang="fr-FR" smtClean="0"/>
              <a:t>‹N°›</a:t>
            </a:fld>
            <a:endParaRPr lang="fr-FR" dirty="0"/>
          </a:p>
        </p:txBody>
      </p:sp>
    </p:spTree>
    <p:extLst>
      <p:ext uri="{BB962C8B-B14F-4D97-AF65-F5344CB8AC3E}">
        <p14:creationId xmlns:p14="http://schemas.microsoft.com/office/powerpoint/2010/main" val="1736951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5465164687_1_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25465164687_1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e4258feffc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e4258feffc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1e4258feffc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53dd51b87e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53dd51b87e_0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253dd51b87e_0_5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53dd51b87e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53dd51b87e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253dd51b87e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543d0e69cd_1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2543d0e69cd_1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g2543d0e69cd_1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53903308d1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53903308d1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253903308d1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53dd51b87e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53dd51b87e_0_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253dd51b87e_0_5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543d0e69cd_1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2543d0e69cd_1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g2543d0e69cd_1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53dd51b87e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53dd51b87e_0_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253dd51b87e_0_6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545ce86e34_1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545ce86e34_1_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2545ce86e34_1_4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546516468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546516468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25465164687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e4258feffc_2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1e4258feffc_2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542ac9cba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542ac9cba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549617ee73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g2549617ee73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e4258feffc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g1e4258feffc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542ac9cbad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g2542ac9cbad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5465164687_1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5465164687_1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25465164687_1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e4258feffc_2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1e4258feffc_2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e4258feffc_2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g1e4258feffc_2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5465164687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g25465164687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53817b4630_4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g253817b4630_4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542ac9cbad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g2542ac9cbad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53817b4630_4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g253817b4630_4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53817b4630_6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53817b4630_6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g253817b4630_6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51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543d0e69cd_1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543d0e69cd_1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2543d0e69cd_1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e4258feff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e4258feff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1e4258feff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e4258feffc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e4258feffc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g1e4258feffc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43d0e69cd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543d0e69cd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2543d0e69cd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B9EC0-B5D4-4E62-9EC6-2B2507F7691B}"/>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AD75DB3-DACD-4586-A284-4EF34F0E609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6DA4B69-DF71-498B-AB30-3671A86E94C3}"/>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3EDC865B-548B-4726-9DF8-7DA07700F468}"/>
              </a:ext>
            </a:extLst>
          </p:cNvPr>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6" name="Espace réservé du numéro de diapositive 5">
            <a:extLst>
              <a:ext uri="{FF2B5EF4-FFF2-40B4-BE49-F238E27FC236}">
                <a16:creationId xmlns:a16="http://schemas.microsoft.com/office/drawing/2014/main" id="{2FBB98CD-4CF5-46D0-811F-C10ADA39B50B}"/>
              </a:ext>
            </a:extLst>
          </p:cNvPr>
          <p:cNvSpPr>
            <a:spLocks noGrp="1"/>
          </p:cNvSpPr>
          <p:nvPr>
            <p:ph type="sldNum" sz="quarter" idx="12"/>
          </p:nvPr>
        </p:nvSpPr>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48409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98181C-A953-43D7-AE04-F48FD18778F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0D4074E-0219-498E-B8DA-A9457BE4806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B1226B-0987-4A37-8E35-BC98463DCF8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DE73B4AD-51E9-43C0-B12B-52B0AD44AC54}"/>
              </a:ext>
            </a:extLst>
          </p:cNvPr>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6" name="Espace réservé du numéro de diapositive 5">
            <a:extLst>
              <a:ext uri="{FF2B5EF4-FFF2-40B4-BE49-F238E27FC236}">
                <a16:creationId xmlns:a16="http://schemas.microsoft.com/office/drawing/2014/main" id="{CF2B9A69-120A-4B5F-931D-05C266B92D60}"/>
              </a:ext>
            </a:extLst>
          </p:cNvPr>
          <p:cNvSpPr>
            <a:spLocks noGrp="1"/>
          </p:cNvSpPr>
          <p:nvPr>
            <p:ph type="sldNum" sz="quarter" idx="12"/>
          </p:nvPr>
        </p:nvSpPr>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164378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2DEFB10-37EA-413C-92D9-E16F45C87F83}"/>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78C5D3E-EEF0-4345-B384-1590A1B9558B}"/>
              </a:ext>
            </a:extLst>
          </p:cNvPr>
          <p:cNvSpPr>
            <a:spLocks noGrp="1"/>
          </p:cNvSpPr>
          <p:nvPr>
            <p:ph type="body" orient="vert" idx="1"/>
          </p:nvPr>
        </p:nvSpPr>
        <p:spPr>
          <a:xfrm>
            <a:off x="628650" y="365125"/>
            <a:ext cx="57626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030EC38-549B-4FFE-9926-5F0FD9627875}"/>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8456A995-A99A-473C-A5D8-9DA9FE6D2AC5}"/>
              </a:ext>
            </a:extLst>
          </p:cNvPr>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6" name="Espace réservé du numéro de diapositive 5">
            <a:extLst>
              <a:ext uri="{FF2B5EF4-FFF2-40B4-BE49-F238E27FC236}">
                <a16:creationId xmlns:a16="http://schemas.microsoft.com/office/drawing/2014/main" id="{1C9494A4-5B58-412D-843A-FCAA9B90DF8B}"/>
              </a:ext>
            </a:extLst>
          </p:cNvPr>
          <p:cNvSpPr>
            <a:spLocks noGrp="1"/>
          </p:cNvSpPr>
          <p:nvPr>
            <p:ph type="sldNum" sz="quarter" idx="12"/>
          </p:nvPr>
        </p:nvSpPr>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783765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fr-FR"/>
              <a:t>La Stratégie Nationale Alimentation Nutritio Climat  (SNANC) -23-06-2023 - G.Casolari- Collectif Alimentation</a:t>
            </a:r>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3730861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888749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415843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BC5386-FCA0-4AF5-8B04-F0E3A93564B2}"/>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D898FDC-2702-4C57-B959-D682355164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9C3A39C-9B1A-4E2D-B161-ED3D32FA200F}"/>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1F31FA67-1747-44A9-953C-527F35138641}"/>
              </a:ext>
            </a:extLst>
          </p:cNvPr>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6" name="Espace réservé du numéro de diapositive 5">
            <a:extLst>
              <a:ext uri="{FF2B5EF4-FFF2-40B4-BE49-F238E27FC236}">
                <a16:creationId xmlns:a16="http://schemas.microsoft.com/office/drawing/2014/main" id="{93CA56DF-B511-4A01-A8D7-5CC7331D6078}"/>
              </a:ext>
            </a:extLst>
          </p:cNvPr>
          <p:cNvSpPr>
            <a:spLocks noGrp="1"/>
          </p:cNvSpPr>
          <p:nvPr>
            <p:ph type="sldNum" sz="quarter" idx="12"/>
          </p:nvPr>
        </p:nvSpPr>
        <p:spPr/>
        <p:txBody>
          <a:bodyPr/>
          <a:lstStyle/>
          <a:p>
            <a:fld id="{524AE2D5-7382-473E-8ED0-BD7CC3EE3215}" type="slidenum">
              <a:rPr lang="fr-FR" smtClean="0"/>
              <a:t>‹N°›</a:t>
            </a:fld>
            <a:endParaRPr lang="fr-FR"/>
          </a:p>
        </p:txBody>
      </p:sp>
    </p:spTree>
    <p:extLst>
      <p:ext uri="{BB962C8B-B14F-4D97-AF65-F5344CB8AC3E}">
        <p14:creationId xmlns:p14="http://schemas.microsoft.com/office/powerpoint/2010/main" val="3330703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FDE66C-B630-44E1-97C5-28551AB84FE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FBD1EAD-EDE2-447A-BDDD-76D3F4A3F5D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1A73B0C-B10C-47A1-B623-AA41A15938B4}"/>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447A236-202F-4BC6-AB5E-88A5497F9181}"/>
              </a:ext>
            </a:extLst>
          </p:cNvPr>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6" name="Espace réservé du numéro de diapositive 5">
            <a:extLst>
              <a:ext uri="{FF2B5EF4-FFF2-40B4-BE49-F238E27FC236}">
                <a16:creationId xmlns:a16="http://schemas.microsoft.com/office/drawing/2014/main" id="{6C4F963F-A81F-4712-874A-7AFEC33C9705}"/>
              </a:ext>
            </a:extLst>
          </p:cNvPr>
          <p:cNvSpPr>
            <a:spLocks noGrp="1"/>
          </p:cNvSpPr>
          <p:nvPr>
            <p:ph type="sldNum" sz="quarter" idx="12"/>
          </p:nvPr>
        </p:nvSpPr>
        <p:spPr/>
        <p:txBody>
          <a:bodyPr/>
          <a:lstStyle/>
          <a:p>
            <a:fld id="{524AE2D5-7382-473E-8ED0-BD7CC3EE3215}" type="slidenum">
              <a:rPr lang="fr-FR" smtClean="0"/>
              <a:t>‹N°›</a:t>
            </a:fld>
            <a:endParaRPr lang="fr-FR"/>
          </a:p>
        </p:txBody>
      </p:sp>
    </p:spTree>
    <p:extLst>
      <p:ext uri="{BB962C8B-B14F-4D97-AF65-F5344CB8AC3E}">
        <p14:creationId xmlns:p14="http://schemas.microsoft.com/office/powerpoint/2010/main" val="65147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7D8E02-0606-4262-8B0A-F1766E90A273}"/>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1C6D8A9-38E5-4E7C-B340-B32DA0DF970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4D538F8-0613-4F5F-AC24-6E4FA2AE0C9F}"/>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9F1DEB71-0AE1-48F5-B618-F1A98B0CF5F9}"/>
              </a:ext>
            </a:extLst>
          </p:cNvPr>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6" name="Espace réservé du numéro de diapositive 5">
            <a:extLst>
              <a:ext uri="{FF2B5EF4-FFF2-40B4-BE49-F238E27FC236}">
                <a16:creationId xmlns:a16="http://schemas.microsoft.com/office/drawing/2014/main" id="{80AED15B-D446-40F4-A89D-CBD11212ADC5}"/>
              </a:ext>
            </a:extLst>
          </p:cNvPr>
          <p:cNvSpPr>
            <a:spLocks noGrp="1"/>
          </p:cNvSpPr>
          <p:nvPr>
            <p:ph type="sldNum" sz="quarter" idx="12"/>
          </p:nvPr>
        </p:nvSpPr>
        <p:spPr/>
        <p:txBody>
          <a:bodyPr/>
          <a:lstStyle/>
          <a:p>
            <a:fld id="{524AE2D5-7382-473E-8ED0-BD7CC3EE3215}" type="slidenum">
              <a:rPr lang="fr-FR" smtClean="0"/>
              <a:t>‹N°›</a:t>
            </a:fld>
            <a:endParaRPr lang="fr-FR"/>
          </a:p>
        </p:txBody>
      </p:sp>
    </p:spTree>
    <p:extLst>
      <p:ext uri="{BB962C8B-B14F-4D97-AF65-F5344CB8AC3E}">
        <p14:creationId xmlns:p14="http://schemas.microsoft.com/office/powerpoint/2010/main" val="471115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D70DD4-C6DB-47A5-BE89-FC63F04B780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9B5DE4A-4729-4E10-84E9-EEDC1C127DD8}"/>
              </a:ext>
            </a:extLst>
          </p:cNvPr>
          <p:cNvSpPr>
            <a:spLocks noGrp="1"/>
          </p:cNvSpPr>
          <p:nvPr>
            <p:ph sz="half" idx="1"/>
          </p:nvPr>
        </p:nvSpPr>
        <p:spPr>
          <a:xfrm>
            <a:off x="62865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9C47466-E429-4EE8-9E56-6ACCA46E618B}"/>
              </a:ext>
            </a:extLst>
          </p:cNvPr>
          <p:cNvSpPr>
            <a:spLocks noGrp="1"/>
          </p:cNvSpPr>
          <p:nvPr>
            <p:ph sz="half" idx="2"/>
          </p:nvPr>
        </p:nvSpPr>
        <p:spPr>
          <a:xfrm>
            <a:off x="464820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F522041-768B-4F74-8F31-B850EFA3E4CB}"/>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990B6C9B-9B3C-4241-B7B6-6A04D6BF9704}"/>
              </a:ext>
            </a:extLst>
          </p:cNvPr>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7" name="Espace réservé du numéro de diapositive 6">
            <a:extLst>
              <a:ext uri="{FF2B5EF4-FFF2-40B4-BE49-F238E27FC236}">
                <a16:creationId xmlns:a16="http://schemas.microsoft.com/office/drawing/2014/main" id="{27BD93CD-902C-4B53-B02E-500A712E2902}"/>
              </a:ext>
            </a:extLst>
          </p:cNvPr>
          <p:cNvSpPr>
            <a:spLocks noGrp="1"/>
          </p:cNvSpPr>
          <p:nvPr>
            <p:ph type="sldNum" sz="quarter" idx="12"/>
          </p:nvPr>
        </p:nvSpPr>
        <p:spPr/>
        <p:txBody>
          <a:bodyPr/>
          <a:lstStyle/>
          <a:p>
            <a:fld id="{524AE2D5-7382-473E-8ED0-BD7CC3EE3215}" type="slidenum">
              <a:rPr lang="fr-FR" smtClean="0"/>
              <a:t>‹N°›</a:t>
            </a:fld>
            <a:endParaRPr lang="fr-FR"/>
          </a:p>
        </p:txBody>
      </p:sp>
    </p:spTree>
    <p:extLst>
      <p:ext uri="{BB962C8B-B14F-4D97-AF65-F5344CB8AC3E}">
        <p14:creationId xmlns:p14="http://schemas.microsoft.com/office/powerpoint/2010/main" val="1045193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650AE4-95BF-4626-9450-5189D8753D20}"/>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31BF07B-F6B7-404D-A699-19F7B4894DF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F5B46DE-6FC0-45D2-AC61-185C35B9B003}"/>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0D4910B-9DCE-4527-AC2F-F86F4A4F06A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521E83E-A571-4D8F-91E4-5E62FABE7634}"/>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7F93BAE-583F-4C92-AF72-9F66B6FA8A0C}"/>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90D8E7FD-3890-4F2B-89EF-EE62AB01C48E}"/>
              </a:ext>
            </a:extLst>
          </p:cNvPr>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9" name="Espace réservé du numéro de diapositive 8">
            <a:extLst>
              <a:ext uri="{FF2B5EF4-FFF2-40B4-BE49-F238E27FC236}">
                <a16:creationId xmlns:a16="http://schemas.microsoft.com/office/drawing/2014/main" id="{2C600892-10FB-49E8-A19E-3418D84B4EFA}"/>
              </a:ext>
            </a:extLst>
          </p:cNvPr>
          <p:cNvSpPr>
            <a:spLocks noGrp="1"/>
          </p:cNvSpPr>
          <p:nvPr>
            <p:ph type="sldNum" sz="quarter" idx="12"/>
          </p:nvPr>
        </p:nvSpPr>
        <p:spPr/>
        <p:txBody>
          <a:bodyPr/>
          <a:lstStyle/>
          <a:p>
            <a:fld id="{524AE2D5-7382-473E-8ED0-BD7CC3EE3215}" type="slidenum">
              <a:rPr lang="fr-FR" smtClean="0"/>
              <a:t>‹N°›</a:t>
            </a:fld>
            <a:endParaRPr lang="fr-FR"/>
          </a:p>
        </p:txBody>
      </p:sp>
    </p:spTree>
    <p:extLst>
      <p:ext uri="{BB962C8B-B14F-4D97-AF65-F5344CB8AC3E}">
        <p14:creationId xmlns:p14="http://schemas.microsoft.com/office/powerpoint/2010/main" val="3672697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82200EC-35FA-47A0-AB21-C1038CDE53F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A54DB3E-480A-4A4A-B327-13453E9F397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DD299BB-B807-4E9C-A6BD-95EDF91A7F10}"/>
              </a:ext>
            </a:extLst>
          </p:cNvPr>
          <p:cNvSpPr>
            <a:spLocks noGrp="1"/>
          </p:cNvSpPr>
          <p:nvPr>
            <p:ph type="ftr" sz="quarter" idx="11"/>
          </p:nvPr>
        </p:nvSpPr>
        <p:spPr/>
        <p:txBody>
          <a:bodyPr/>
          <a:lstStyle/>
          <a:p>
            <a:r>
              <a:rPr lang="fr-FR"/>
              <a:t>La Stratégie Nationale Alimentation Nutritio Climat  (SNANC) -23-06-2023 - G.Casolari- Collectif Alimentation</a:t>
            </a:r>
            <a:endParaRPr lang="fr-FR" dirty="0"/>
          </a:p>
        </p:txBody>
      </p:sp>
      <p:sp>
        <p:nvSpPr>
          <p:cNvPr id="6" name="Espace réservé du numéro de diapositive 5">
            <a:extLst>
              <a:ext uri="{FF2B5EF4-FFF2-40B4-BE49-F238E27FC236}">
                <a16:creationId xmlns:a16="http://schemas.microsoft.com/office/drawing/2014/main" id="{B430C90A-AC99-477A-BEE2-B37E90CFF2F6}"/>
              </a:ext>
            </a:extLst>
          </p:cNvPr>
          <p:cNvSpPr>
            <a:spLocks noGrp="1"/>
          </p:cNvSpPr>
          <p:nvPr>
            <p:ph type="sldNum" sz="quarter" idx="12"/>
          </p:nvPr>
        </p:nvSpPr>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1470266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3BF799-CE75-4013-B71C-BCB003E08D4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C2B7CE4-77ED-4C81-BCCC-6FB11EB7AB56}"/>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74E942D4-0790-4D61-9F11-89F1175BC594}"/>
              </a:ext>
            </a:extLst>
          </p:cNvPr>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5" name="Espace réservé du numéro de diapositive 4">
            <a:extLst>
              <a:ext uri="{FF2B5EF4-FFF2-40B4-BE49-F238E27FC236}">
                <a16:creationId xmlns:a16="http://schemas.microsoft.com/office/drawing/2014/main" id="{4D6DBA0C-96B2-4033-927D-1E08BA7EF981}"/>
              </a:ext>
            </a:extLst>
          </p:cNvPr>
          <p:cNvSpPr>
            <a:spLocks noGrp="1"/>
          </p:cNvSpPr>
          <p:nvPr>
            <p:ph type="sldNum" sz="quarter" idx="12"/>
          </p:nvPr>
        </p:nvSpPr>
        <p:spPr/>
        <p:txBody>
          <a:bodyPr/>
          <a:lstStyle/>
          <a:p>
            <a:fld id="{524AE2D5-7382-473E-8ED0-BD7CC3EE3215}" type="slidenum">
              <a:rPr lang="fr-FR" smtClean="0"/>
              <a:t>‹N°›</a:t>
            </a:fld>
            <a:endParaRPr lang="fr-FR"/>
          </a:p>
        </p:txBody>
      </p:sp>
    </p:spTree>
    <p:extLst>
      <p:ext uri="{BB962C8B-B14F-4D97-AF65-F5344CB8AC3E}">
        <p14:creationId xmlns:p14="http://schemas.microsoft.com/office/powerpoint/2010/main" val="3735126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B03DBCC-F94F-44A7-874D-A0773F7CE73C}"/>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DAEB642A-4B65-496D-BDD5-FAFC2924F2B7}"/>
              </a:ext>
            </a:extLst>
          </p:cNvPr>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4" name="Espace réservé du numéro de diapositive 3">
            <a:extLst>
              <a:ext uri="{FF2B5EF4-FFF2-40B4-BE49-F238E27FC236}">
                <a16:creationId xmlns:a16="http://schemas.microsoft.com/office/drawing/2014/main" id="{58427569-AB2F-488A-8973-04ED44193D8A}"/>
              </a:ext>
            </a:extLst>
          </p:cNvPr>
          <p:cNvSpPr>
            <a:spLocks noGrp="1"/>
          </p:cNvSpPr>
          <p:nvPr>
            <p:ph type="sldNum" sz="quarter" idx="12"/>
          </p:nvPr>
        </p:nvSpPr>
        <p:spPr/>
        <p:txBody>
          <a:bodyPr/>
          <a:lstStyle/>
          <a:p>
            <a:fld id="{524AE2D5-7382-473E-8ED0-BD7CC3EE3215}" type="slidenum">
              <a:rPr lang="fr-FR" smtClean="0"/>
              <a:t>‹N°›</a:t>
            </a:fld>
            <a:endParaRPr lang="fr-FR"/>
          </a:p>
        </p:txBody>
      </p:sp>
    </p:spTree>
    <p:extLst>
      <p:ext uri="{BB962C8B-B14F-4D97-AF65-F5344CB8AC3E}">
        <p14:creationId xmlns:p14="http://schemas.microsoft.com/office/powerpoint/2010/main" val="1768750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C6B322-6754-45AA-ABB9-6920988E1CC0}"/>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66F9822-8E37-4681-80BA-F8EDCB9A367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6EE6C51-CB14-45B5-8ADF-A5BA1C94E42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F861A8E-91F0-4EAE-B120-033D1D6103B0}"/>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E3F9B1E8-53F4-4FBA-9C96-6988AFB62BFA}"/>
              </a:ext>
            </a:extLst>
          </p:cNvPr>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7" name="Espace réservé du numéro de diapositive 6">
            <a:extLst>
              <a:ext uri="{FF2B5EF4-FFF2-40B4-BE49-F238E27FC236}">
                <a16:creationId xmlns:a16="http://schemas.microsoft.com/office/drawing/2014/main" id="{76C5109C-E912-414C-82FE-1584DB2FF97C}"/>
              </a:ext>
            </a:extLst>
          </p:cNvPr>
          <p:cNvSpPr>
            <a:spLocks noGrp="1"/>
          </p:cNvSpPr>
          <p:nvPr>
            <p:ph type="sldNum" sz="quarter" idx="12"/>
          </p:nvPr>
        </p:nvSpPr>
        <p:spPr/>
        <p:txBody>
          <a:bodyPr/>
          <a:lstStyle/>
          <a:p>
            <a:fld id="{524AE2D5-7382-473E-8ED0-BD7CC3EE3215}" type="slidenum">
              <a:rPr lang="fr-FR" smtClean="0"/>
              <a:t>‹N°›</a:t>
            </a:fld>
            <a:endParaRPr lang="fr-FR"/>
          </a:p>
        </p:txBody>
      </p:sp>
    </p:spTree>
    <p:extLst>
      <p:ext uri="{BB962C8B-B14F-4D97-AF65-F5344CB8AC3E}">
        <p14:creationId xmlns:p14="http://schemas.microsoft.com/office/powerpoint/2010/main" val="3373947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2E3687-F313-4259-B042-BECB46A4B110}"/>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9721A1E-E8C0-4D84-8D76-1DF667FA181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F6C3EAB-03E2-49E7-B03D-C0FE0283902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11B4923-F7B1-4D61-BFFF-69F17CA30DD7}"/>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719E9283-9611-4F16-8B4D-DB3AF5AB4502}"/>
              </a:ext>
            </a:extLst>
          </p:cNvPr>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7" name="Espace réservé du numéro de diapositive 6">
            <a:extLst>
              <a:ext uri="{FF2B5EF4-FFF2-40B4-BE49-F238E27FC236}">
                <a16:creationId xmlns:a16="http://schemas.microsoft.com/office/drawing/2014/main" id="{2BE7D14D-237C-4A20-AE31-804C92029556}"/>
              </a:ext>
            </a:extLst>
          </p:cNvPr>
          <p:cNvSpPr>
            <a:spLocks noGrp="1"/>
          </p:cNvSpPr>
          <p:nvPr>
            <p:ph type="sldNum" sz="quarter" idx="12"/>
          </p:nvPr>
        </p:nvSpPr>
        <p:spPr/>
        <p:txBody>
          <a:bodyPr/>
          <a:lstStyle/>
          <a:p>
            <a:fld id="{524AE2D5-7382-473E-8ED0-BD7CC3EE3215}" type="slidenum">
              <a:rPr lang="fr-FR" smtClean="0"/>
              <a:t>‹N°›</a:t>
            </a:fld>
            <a:endParaRPr lang="fr-FR"/>
          </a:p>
        </p:txBody>
      </p:sp>
    </p:spTree>
    <p:extLst>
      <p:ext uri="{BB962C8B-B14F-4D97-AF65-F5344CB8AC3E}">
        <p14:creationId xmlns:p14="http://schemas.microsoft.com/office/powerpoint/2010/main" val="3436182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0036E4-0C9A-4C08-8FC0-6126FF2D973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A1D1D1B-8C0E-4205-988C-753FC214620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FD8A68-DAB6-4FBA-A87D-2AE335D14FD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95C445B2-BAC5-4475-A80D-79A625573411}"/>
              </a:ext>
            </a:extLst>
          </p:cNvPr>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6" name="Espace réservé du numéro de diapositive 5">
            <a:extLst>
              <a:ext uri="{FF2B5EF4-FFF2-40B4-BE49-F238E27FC236}">
                <a16:creationId xmlns:a16="http://schemas.microsoft.com/office/drawing/2014/main" id="{011ABB16-F1E0-4985-BECB-3355357DD239}"/>
              </a:ext>
            </a:extLst>
          </p:cNvPr>
          <p:cNvSpPr>
            <a:spLocks noGrp="1"/>
          </p:cNvSpPr>
          <p:nvPr>
            <p:ph type="sldNum" sz="quarter" idx="12"/>
          </p:nvPr>
        </p:nvSpPr>
        <p:spPr/>
        <p:txBody>
          <a:bodyPr/>
          <a:lstStyle/>
          <a:p>
            <a:fld id="{524AE2D5-7382-473E-8ED0-BD7CC3EE3215}" type="slidenum">
              <a:rPr lang="fr-FR" smtClean="0"/>
              <a:t>‹N°›</a:t>
            </a:fld>
            <a:endParaRPr lang="fr-FR"/>
          </a:p>
        </p:txBody>
      </p:sp>
    </p:spTree>
    <p:extLst>
      <p:ext uri="{BB962C8B-B14F-4D97-AF65-F5344CB8AC3E}">
        <p14:creationId xmlns:p14="http://schemas.microsoft.com/office/powerpoint/2010/main" val="4148691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B338302-8EF4-4B8E-8114-B771CFFA08CC}"/>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798726F-F783-4CBB-8E2D-8BBBA03EC731}"/>
              </a:ext>
            </a:extLst>
          </p:cNvPr>
          <p:cNvSpPr>
            <a:spLocks noGrp="1"/>
          </p:cNvSpPr>
          <p:nvPr>
            <p:ph type="body" orient="vert" idx="1"/>
          </p:nvPr>
        </p:nvSpPr>
        <p:spPr>
          <a:xfrm>
            <a:off x="628650" y="365125"/>
            <a:ext cx="57626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64D07E-A6BC-42F9-B85B-624A4C2037BE}"/>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E52D79EE-3B49-44FE-BC6B-9F302663BD99}"/>
              </a:ext>
            </a:extLst>
          </p:cNvPr>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6" name="Espace réservé du numéro de diapositive 5">
            <a:extLst>
              <a:ext uri="{FF2B5EF4-FFF2-40B4-BE49-F238E27FC236}">
                <a16:creationId xmlns:a16="http://schemas.microsoft.com/office/drawing/2014/main" id="{599182A1-E4E9-4BDD-B1F1-DD4C35A36A1D}"/>
              </a:ext>
            </a:extLst>
          </p:cNvPr>
          <p:cNvSpPr>
            <a:spLocks noGrp="1"/>
          </p:cNvSpPr>
          <p:nvPr>
            <p:ph type="sldNum" sz="quarter" idx="12"/>
          </p:nvPr>
        </p:nvSpPr>
        <p:spPr/>
        <p:txBody>
          <a:bodyPr/>
          <a:lstStyle/>
          <a:p>
            <a:fld id="{524AE2D5-7382-473E-8ED0-BD7CC3EE3215}" type="slidenum">
              <a:rPr lang="fr-FR" smtClean="0"/>
              <a:t>‹N°›</a:t>
            </a:fld>
            <a:endParaRPr lang="fr-FR"/>
          </a:p>
        </p:txBody>
      </p:sp>
    </p:spTree>
    <p:extLst>
      <p:ext uri="{BB962C8B-B14F-4D97-AF65-F5344CB8AC3E}">
        <p14:creationId xmlns:p14="http://schemas.microsoft.com/office/powerpoint/2010/main" val="2053473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fr-FR"/>
              <a:t>La Stratégie Nationale Alimentation Nutritio Climat  (SNANC) -23-06-2023 - G.Casolari- Collectif Alimentation</a:t>
            </a:r>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400677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71987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856523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387173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6B98A7-2AEE-4934-8B23-B6B833788D3E}"/>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8A9A16A-35F8-405F-8F10-A32010A9913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668418C-B148-4F9C-9AB8-2E5FC4EEAA3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67D07B07-B927-434F-8ABC-C6C214902360}"/>
              </a:ext>
            </a:extLst>
          </p:cNvPr>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6" name="Espace réservé du numéro de diapositive 5">
            <a:extLst>
              <a:ext uri="{FF2B5EF4-FFF2-40B4-BE49-F238E27FC236}">
                <a16:creationId xmlns:a16="http://schemas.microsoft.com/office/drawing/2014/main" id="{66FE3B70-614F-419A-B114-BCB384BE7E0A}"/>
              </a:ext>
            </a:extLst>
          </p:cNvPr>
          <p:cNvSpPr>
            <a:spLocks noGrp="1"/>
          </p:cNvSpPr>
          <p:nvPr>
            <p:ph type="sldNum" sz="quarter" idx="12"/>
          </p:nvPr>
        </p:nvSpPr>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3222292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4122029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2027297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1750076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1639139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2389852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15057095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2035964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869609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23128277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5684BC9-F9B0-4721-97B9-16B354093E16}" type="slidenum">
              <a:rPr lang="fr-FR" smtClean="0"/>
              <a:t>‹N°›</a:t>
            </a:fld>
            <a:endParaRPr 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823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4AF1D9-03EC-4746-9B13-0343BC7E92F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890E0DF-8FE8-459D-9C32-D5136A0444C7}"/>
              </a:ext>
            </a:extLst>
          </p:cNvPr>
          <p:cNvSpPr>
            <a:spLocks noGrp="1"/>
          </p:cNvSpPr>
          <p:nvPr>
            <p:ph sz="half" idx="1"/>
          </p:nvPr>
        </p:nvSpPr>
        <p:spPr>
          <a:xfrm>
            <a:off x="62865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785A4C2-A0BC-49B9-9CB5-7B5F7C469933}"/>
              </a:ext>
            </a:extLst>
          </p:cNvPr>
          <p:cNvSpPr>
            <a:spLocks noGrp="1"/>
          </p:cNvSpPr>
          <p:nvPr>
            <p:ph sz="half" idx="2"/>
          </p:nvPr>
        </p:nvSpPr>
        <p:spPr>
          <a:xfrm>
            <a:off x="464820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62532EB-A239-4031-B4A0-13F9B18009E5}"/>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1B71ECC0-E3AA-4AD9-BAE4-62E61D577B76}"/>
              </a:ext>
            </a:extLst>
          </p:cNvPr>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7" name="Espace réservé du numéro de diapositive 6">
            <a:extLst>
              <a:ext uri="{FF2B5EF4-FFF2-40B4-BE49-F238E27FC236}">
                <a16:creationId xmlns:a16="http://schemas.microsoft.com/office/drawing/2014/main" id="{0B412CC3-80CB-4565-978D-FD8196E49ABA}"/>
              </a:ext>
            </a:extLst>
          </p:cNvPr>
          <p:cNvSpPr>
            <a:spLocks noGrp="1"/>
          </p:cNvSpPr>
          <p:nvPr>
            <p:ph type="sldNum" sz="quarter" idx="12"/>
          </p:nvPr>
        </p:nvSpPr>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1585847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2591276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5684BC9-F9B0-4721-97B9-16B354093E16}" type="slidenum">
              <a:rPr lang="fr-FR" smtClean="0"/>
              <a:t>‹N°›</a:t>
            </a:fld>
            <a:endParaRPr 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75881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250271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25011400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4181497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fr-FR"/>
              <a:t>La Stratégie Nationale Alimentation Nutritio Climat  (SNANC) -23-06-2023 - G.Casolari- Collectif Alimentation</a:t>
            </a:r>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17237865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28611547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47916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E79302-0FDB-48C1-9543-FDA534B5C988}"/>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B7943A6-1FAE-422D-9694-BB80A5299D3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7805CA9-D421-4BF4-8721-6D268905FBF0}"/>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A5A2DD9-D0BC-486C-814C-4700AAF7D00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50E0747-A790-4455-9D44-01B79B96B6FB}"/>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679AF2D-9E49-4E6A-9836-1E5862E20E44}"/>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06F5F75D-ECB7-4496-B8C4-5DF188482B46}"/>
              </a:ext>
            </a:extLst>
          </p:cNvPr>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9" name="Espace réservé du numéro de diapositive 8">
            <a:extLst>
              <a:ext uri="{FF2B5EF4-FFF2-40B4-BE49-F238E27FC236}">
                <a16:creationId xmlns:a16="http://schemas.microsoft.com/office/drawing/2014/main" id="{09A61105-CD63-4523-9A49-588C2DEDD3E7}"/>
              </a:ext>
            </a:extLst>
          </p:cNvPr>
          <p:cNvSpPr>
            <a:spLocks noGrp="1"/>
          </p:cNvSpPr>
          <p:nvPr>
            <p:ph type="sldNum" sz="quarter" idx="12"/>
          </p:nvPr>
        </p:nvSpPr>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3000125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E48D5F-9A42-456B-8A59-4ABECA553F1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64EFCAC-EC8A-48C0-A8CD-93753E88348C}"/>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DE5030B3-146C-4FE8-BB1E-8CC4E62581A2}"/>
              </a:ext>
            </a:extLst>
          </p:cNvPr>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5" name="Espace réservé du numéro de diapositive 4">
            <a:extLst>
              <a:ext uri="{FF2B5EF4-FFF2-40B4-BE49-F238E27FC236}">
                <a16:creationId xmlns:a16="http://schemas.microsoft.com/office/drawing/2014/main" id="{CA57C96C-ED80-4116-91B3-6EC43251CA6E}"/>
              </a:ext>
            </a:extLst>
          </p:cNvPr>
          <p:cNvSpPr>
            <a:spLocks noGrp="1"/>
          </p:cNvSpPr>
          <p:nvPr>
            <p:ph type="sldNum" sz="quarter" idx="12"/>
          </p:nvPr>
        </p:nvSpPr>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174653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8E6B4A8-A342-45BF-89F9-555C5D336304}"/>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B215EA73-6350-4948-BDBD-8E3AF335E113}"/>
              </a:ext>
            </a:extLst>
          </p:cNvPr>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4" name="Espace réservé du numéro de diapositive 3">
            <a:extLst>
              <a:ext uri="{FF2B5EF4-FFF2-40B4-BE49-F238E27FC236}">
                <a16:creationId xmlns:a16="http://schemas.microsoft.com/office/drawing/2014/main" id="{95F06584-E5E9-4604-BAA7-C7CBD45E61B5}"/>
              </a:ext>
            </a:extLst>
          </p:cNvPr>
          <p:cNvSpPr>
            <a:spLocks noGrp="1"/>
          </p:cNvSpPr>
          <p:nvPr>
            <p:ph type="sldNum" sz="quarter" idx="12"/>
          </p:nvPr>
        </p:nvSpPr>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289039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CE1CA-E312-46FA-9493-C6ECF46385DD}"/>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89A11A0-9085-42CA-8DEC-801B907FD1D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2EAD144-59C7-4EF1-9575-13C492B44D0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F221ABF-16E0-4AD8-AF30-20CF033E1584}"/>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CA6B5101-D2BE-492C-B62D-A071C0B73E95}"/>
              </a:ext>
            </a:extLst>
          </p:cNvPr>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7" name="Espace réservé du numéro de diapositive 6">
            <a:extLst>
              <a:ext uri="{FF2B5EF4-FFF2-40B4-BE49-F238E27FC236}">
                <a16:creationId xmlns:a16="http://schemas.microsoft.com/office/drawing/2014/main" id="{8B3DEF3C-1928-4D18-AC14-F6B266936DAF}"/>
              </a:ext>
            </a:extLst>
          </p:cNvPr>
          <p:cNvSpPr>
            <a:spLocks noGrp="1"/>
          </p:cNvSpPr>
          <p:nvPr>
            <p:ph type="sldNum" sz="quarter" idx="12"/>
          </p:nvPr>
        </p:nvSpPr>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252778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F4AC57-8B1F-4482-A04C-2DEE88B80AA6}"/>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19F61D4-5FD9-4107-A603-35EEBBE5211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22DBD39-8C10-4EA4-93D3-53489C313E4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967C1F-4E5B-40FC-9C5D-FD210AC93548}"/>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FAE17578-5F10-4AEC-BFEC-616E23126421}"/>
              </a:ext>
            </a:extLst>
          </p:cNvPr>
          <p:cNvSpPr>
            <a:spLocks noGrp="1"/>
          </p:cNvSpPr>
          <p:nvPr>
            <p:ph type="ftr" sz="quarter" idx="11"/>
          </p:nvPr>
        </p:nvSpPr>
        <p:spPr/>
        <p:txBody>
          <a:bodyPr/>
          <a:lstStyle/>
          <a:p>
            <a:r>
              <a:rPr lang="fr-FR"/>
              <a:t>La Stratégie Nationale Alimentation Nutritio Climat  (SNANC) -23-06-2023 - G.Casolari- Collectif Alimentation</a:t>
            </a:r>
          </a:p>
        </p:txBody>
      </p:sp>
      <p:sp>
        <p:nvSpPr>
          <p:cNvPr id="7" name="Espace réservé du numéro de diapositive 6">
            <a:extLst>
              <a:ext uri="{FF2B5EF4-FFF2-40B4-BE49-F238E27FC236}">
                <a16:creationId xmlns:a16="http://schemas.microsoft.com/office/drawing/2014/main" id="{F59FA96C-8DB5-4843-A87E-9DD410BB0124}"/>
              </a:ext>
            </a:extLst>
          </p:cNvPr>
          <p:cNvSpPr>
            <a:spLocks noGrp="1"/>
          </p:cNvSpPr>
          <p:nvPr>
            <p:ph type="sldNum" sz="quarter" idx="12"/>
          </p:nvPr>
        </p:nvSpPr>
        <p:spPr/>
        <p:txBody>
          <a:bodyPr/>
          <a:lstStyle/>
          <a:p>
            <a:fld id="{45684BC9-F9B0-4721-97B9-16B354093E16}" type="slidenum">
              <a:rPr lang="fr-FR" smtClean="0"/>
              <a:t>‹N°›</a:t>
            </a:fld>
            <a:endParaRPr lang="fr-FR"/>
          </a:p>
        </p:txBody>
      </p:sp>
    </p:spTree>
    <p:extLst>
      <p:ext uri="{BB962C8B-B14F-4D97-AF65-F5344CB8AC3E}">
        <p14:creationId xmlns:p14="http://schemas.microsoft.com/office/powerpoint/2010/main" val="2764710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E828D90-6DA7-405E-81AF-703995A21B2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3E2F13E-832D-48E1-AF6A-01E7810A0EF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524AFE-7B19-4A9D-AE08-E6CB17BB78C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F1E6DCDC-F236-4A1B-B2E3-3900085065C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La Stratégie Nationale Alimentation Nutritio Climat  (SNANC) -23-06-2023 - G.Casolari- Collectif Alimentation</a:t>
            </a:r>
          </a:p>
        </p:txBody>
      </p:sp>
      <p:sp>
        <p:nvSpPr>
          <p:cNvPr id="6" name="Espace réservé du numéro de diapositive 5">
            <a:extLst>
              <a:ext uri="{FF2B5EF4-FFF2-40B4-BE49-F238E27FC236}">
                <a16:creationId xmlns:a16="http://schemas.microsoft.com/office/drawing/2014/main" id="{7FD55D64-9309-4B3D-B655-39881E72F97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84BC9-F9B0-4721-97B9-16B354093E16}" type="slidenum">
              <a:rPr lang="fr-FR" smtClean="0"/>
              <a:t>‹N°›</a:t>
            </a:fld>
            <a:endParaRPr lang="fr-FR"/>
          </a:p>
        </p:txBody>
      </p:sp>
    </p:spTree>
    <p:extLst>
      <p:ext uri="{BB962C8B-B14F-4D97-AF65-F5344CB8AC3E}">
        <p14:creationId xmlns:p14="http://schemas.microsoft.com/office/powerpoint/2010/main" val="57163311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917" r:id="rId12"/>
    <p:sldLayoutId id="2147483918" r:id="rId13"/>
    <p:sldLayoutId id="2147483919"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C040FF1-E8DD-40B9-A5A3-8C1F3E92628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530F625-8B94-4DE7-AA35-E2E5761E9AB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9409001-B6F3-4724-A13E-736C94FE8C3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C92198F2-F7FC-4F39-B260-571BF75A07E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La Stratégie Nationale Alimentation Nutritio Climat  (SNANC) -23-06-2023 - G.Casolari- Collectif Alimentation</a:t>
            </a:r>
          </a:p>
        </p:txBody>
      </p:sp>
      <p:sp>
        <p:nvSpPr>
          <p:cNvPr id="6" name="Espace réservé du numéro de diapositive 5">
            <a:extLst>
              <a:ext uri="{FF2B5EF4-FFF2-40B4-BE49-F238E27FC236}">
                <a16:creationId xmlns:a16="http://schemas.microsoft.com/office/drawing/2014/main" id="{ADF95C45-6AFA-4CAD-B93D-E2CCAB04B94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AE2D5-7382-473E-8ED0-BD7CC3EE3215}" type="slidenum">
              <a:rPr lang="fr-FR" smtClean="0"/>
              <a:t>‹N°›</a:t>
            </a:fld>
            <a:endParaRPr lang="fr-FR"/>
          </a:p>
        </p:txBody>
      </p:sp>
    </p:spTree>
    <p:extLst>
      <p:ext uri="{BB962C8B-B14F-4D97-AF65-F5344CB8AC3E}">
        <p14:creationId xmlns:p14="http://schemas.microsoft.com/office/powerpoint/2010/main" val="97172969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914" r:id="rId12"/>
    <p:sldLayoutId id="2147483915" r:id="rId13"/>
    <p:sldLayoutId id="2147483916"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a:t>La Stratégie Nationale Alimentation Nutritio Climat  (SNANC) -23-06-2023 - G.Casolari- Collectif Alimentation</a:t>
            </a: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45684BC9-F9B0-4721-97B9-16B354093E16}" type="slidenum">
              <a:rPr lang="fr-FR" smtClean="0"/>
              <a:t>‹N°›</a:t>
            </a:fld>
            <a:endParaRPr lang="fr-FR"/>
          </a:p>
        </p:txBody>
      </p:sp>
    </p:spTree>
    <p:extLst>
      <p:ext uri="{BB962C8B-B14F-4D97-AF65-F5344CB8AC3E}">
        <p14:creationId xmlns:p14="http://schemas.microsoft.com/office/powerpoint/2010/main" val="117111857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 id="2147483958" r:id="rId18"/>
    <p:sldLayoutId id="2147483959" r:id="rId19"/>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hyperlink" Target="https://fr.wikipedia.org/wiki/%C3%89tats_g%C3%A9n%C3%A9raux_de_l%27alimentation" TargetMode="External"/><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3" Type="http://schemas.openxmlformats.org/officeDocument/2006/relationships/hyperlink" Target="https://www.legifrance.gouv.fr/jorf/id/JORFTEXT000043956924" TargetMode="External"/><Relationship Id="rId2" Type="http://schemas.openxmlformats.org/officeDocument/2006/relationships/notesSlide" Target="../notesSlides/notesSlide38.xml"/><Relationship Id="rId1" Type="http://schemas.openxmlformats.org/officeDocument/2006/relationships/slideLayout" Target="../slideLayouts/slideLayout45.xml"/><Relationship Id="rId5" Type="http://schemas.openxmlformats.org/officeDocument/2006/relationships/hyperlink" Target="https://www.legifrance.gouv.fr/codes/section_lc/LEGITEXT000006071367/LEGISCTA000006098262/#LEGISCTA000006098262" TargetMode="External"/><Relationship Id="rId4" Type="http://schemas.openxmlformats.org/officeDocument/2006/relationships/hyperlink" Target="https://www.legifrance.gouv.fr/codes/texte_lc/LEGITEXT000006071367/2023-06-22/"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3" Type="http://schemas.openxmlformats.org/officeDocument/2006/relationships/hyperlink" Target="https://www.legifrance.gouv.fr/loda/id/LEGIARTI000037549137/2018-11-02/" TargetMode="External"/><Relationship Id="rId2" Type="http://schemas.openxmlformats.org/officeDocument/2006/relationships/notesSlide" Target="../notesSlides/notesSlide40.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ctrTitle" idx="4294967295"/>
          </p:nvPr>
        </p:nvSpPr>
        <p:spPr>
          <a:xfrm>
            <a:off x="1371600" y="98425"/>
            <a:ext cx="7772400" cy="716438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3333FF"/>
              </a:buClr>
              <a:buSzPct val="100000"/>
              <a:buFont typeface="Calibri"/>
              <a:buNone/>
            </a:pPr>
            <a:br>
              <a:rPr lang="fr-FR" sz="3100" b="1" dirty="0">
                <a:solidFill>
                  <a:srgbClr val="3333FF"/>
                </a:solidFill>
              </a:rPr>
            </a:br>
            <a:endParaRPr sz="3100" b="1" dirty="0">
              <a:solidFill>
                <a:srgbClr val="3333FF"/>
              </a:solidFill>
            </a:endParaRPr>
          </a:p>
          <a:p>
            <a:pPr marL="0" lvl="0" indent="0" algn="ctr" rtl="0">
              <a:spcBef>
                <a:spcPts val="0"/>
              </a:spcBef>
              <a:spcAft>
                <a:spcPts val="0"/>
              </a:spcAft>
              <a:buClr>
                <a:srgbClr val="3333FF"/>
              </a:buClr>
              <a:buSzPct val="100000"/>
              <a:buFont typeface="Calibri"/>
              <a:buNone/>
            </a:pPr>
            <a:endParaRPr sz="3100" b="1" dirty="0">
              <a:solidFill>
                <a:srgbClr val="3333FF"/>
              </a:solidFill>
            </a:endParaRPr>
          </a:p>
          <a:p>
            <a:pPr marL="0" lvl="0" indent="0" algn="ctr" rtl="0">
              <a:spcBef>
                <a:spcPts val="0"/>
              </a:spcBef>
              <a:spcAft>
                <a:spcPts val="0"/>
              </a:spcAft>
              <a:buClr>
                <a:srgbClr val="3333FF"/>
              </a:buClr>
              <a:buSzPct val="103910"/>
              <a:buFont typeface="Calibri"/>
              <a:buNone/>
            </a:pPr>
            <a:endParaRPr sz="2983" b="1" dirty="0">
              <a:solidFill>
                <a:srgbClr val="3333FF"/>
              </a:solidFill>
            </a:endParaRPr>
          </a:p>
          <a:p>
            <a:pPr marL="0" lvl="0" indent="0" algn="ctr" rtl="0">
              <a:spcBef>
                <a:spcPts val="0"/>
              </a:spcBef>
              <a:spcAft>
                <a:spcPts val="0"/>
              </a:spcAft>
              <a:buClr>
                <a:srgbClr val="3333FF"/>
              </a:buClr>
              <a:buSzPct val="103910"/>
              <a:buFont typeface="Calibri"/>
              <a:buNone/>
            </a:pPr>
            <a:endParaRPr sz="2983" b="1" dirty="0">
              <a:solidFill>
                <a:srgbClr val="3333FF"/>
              </a:solidFill>
            </a:endParaRPr>
          </a:p>
          <a:p>
            <a:pPr marL="0" lvl="0" indent="0" algn="ctr" rtl="0">
              <a:spcBef>
                <a:spcPts val="0"/>
              </a:spcBef>
              <a:spcAft>
                <a:spcPts val="0"/>
              </a:spcAft>
              <a:buNone/>
            </a:pPr>
            <a:endParaRPr sz="1094" b="1" dirty="0">
              <a:solidFill>
                <a:srgbClr val="3333FF"/>
              </a:solidFill>
            </a:endParaRPr>
          </a:p>
          <a:p>
            <a:pPr marL="0" lvl="0" indent="0" algn="ctr" rtl="0">
              <a:spcBef>
                <a:spcPts val="0"/>
              </a:spcBef>
              <a:spcAft>
                <a:spcPts val="0"/>
              </a:spcAft>
              <a:buNone/>
            </a:pPr>
            <a:endParaRPr sz="4000" b="1" dirty="0">
              <a:solidFill>
                <a:srgbClr val="3333FF"/>
              </a:solidFill>
            </a:endParaRPr>
          </a:p>
          <a:p>
            <a:pPr marL="0" lvl="0" indent="0" algn="ctr" rtl="0">
              <a:spcBef>
                <a:spcPts val="0"/>
              </a:spcBef>
              <a:spcAft>
                <a:spcPts val="0"/>
              </a:spcAft>
              <a:buNone/>
            </a:pPr>
            <a:r>
              <a:rPr lang="fr-FR" sz="4000" b="1" dirty="0">
                <a:solidFill>
                  <a:srgbClr val="3333FF"/>
                </a:solidFill>
              </a:rPr>
              <a:t>La </a:t>
            </a:r>
            <a:r>
              <a:rPr lang="fr-FR" sz="4000" b="1" dirty="0">
                <a:solidFill>
                  <a:srgbClr val="CC0000"/>
                </a:solidFill>
              </a:rPr>
              <a:t>S</a:t>
            </a:r>
            <a:r>
              <a:rPr lang="fr-FR" sz="4000" b="1" dirty="0">
                <a:solidFill>
                  <a:srgbClr val="3333FF"/>
                </a:solidFill>
              </a:rPr>
              <a:t>tratégie </a:t>
            </a:r>
            <a:r>
              <a:rPr lang="fr-FR" sz="4000" b="1" dirty="0">
                <a:solidFill>
                  <a:srgbClr val="CC0000"/>
                </a:solidFill>
              </a:rPr>
              <a:t>N</a:t>
            </a:r>
            <a:r>
              <a:rPr lang="fr-FR" sz="4000" b="1" dirty="0">
                <a:solidFill>
                  <a:srgbClr val="3333FF"/>
                </a:solidFill>
              </a:rPr>
              <a:t>ationale </a:t>
            </a:r>
            <a:endParaRPr sz="4000" b="1" dirty="0">
              <a:solidFill>
                <a:srgbClr val="3333FF"/>
              </a:solidFill>
            </a:endParaRPr>
          </a:p>
          <a:p>
            <a:pPr marL="0" lvl="0" indent="0" algn="ctr" rtl="0">
              <a:spcBef>
                <a:spcPts val="0"/>
              </a:spcBef>
              <a:spcAft>
                <a:spcPts val="0"/>
              </a:spcAft>
              <a:buNone/>
            </a:pPr>
            <a:r>
              <a:rPr lang="fr-FR" sz="4000" b="1" dirty="0">
                <a:solidFill>
                  <a:srgbClr val="3333FF"/>
                </a:solidFill>
              </a:rPr>
              <a:t>pour </a:t>
            </a:r>
            <a:endParaRPr sz="4000" b="1" dirty="0">
              <a:solidFill>
                <a:srgbClr val="3333FF"/>
              </a:solidFill>
            </a:endParaRPr>
          </a:p>
          <a:p>
            <a:pPr marL="0" lvl="0" indent="0" algn="ctr" rtl="0">
              <a:spcBef>
                <a:spcPts val="0"/>
              </a:spcBef>
              <a:spcAft>
                <a:spcPts val="0"/>
              </a:spcAft>
              <a:buNone/>
            </a:pPr>
            <a:r>
              <a:rPr lang="fr-FR" sz="4000" b="1" dirty="0">
                <a:solidFill>
                  <a:srgbClr val="3333FF"/>
                </a:solidFill>
              </a:rPr>
              <a:t>l’</a:t>
            </a:r>
            <a:r>
              <a:rPr lang="fr-FR" sz="4000" b="1" dirty="0">
                <a:solidFill>
                  <a:srgbClr val="CC0000"/>
                </a:solidFill>
              </a:rPr>
              <a:t>A</a:t>
            </a:r>
            <a:r>
              <a:rPr lang="fr-FR" sz="4000" b="1" dirty="0">
                <a:solidFill>
                  <a:srgbClr val="3333FF"/>
                </a:solidFill>
              </a:rPr>
              <a:t>limentation </a:t>
            </a:r>
            <a:endParaRPr sz="4000" b="1" dirty="0">
              <a:solidFill>
                <a:srgbClr val="3333FF"/>
              </a:solidFill>
            </a:endParaRPr>
          </a:p>
          <a:p>
            <a:pPr algn="ctr">
              <a:spcBef>
                <a:spcPts val="0"/>
              </a:spcBef>
            </a:pPr>
            <a:r>
              <a:rPr lang="fr-FR" sz="4000" b="1" dirty="0">
                <a:solidFill>
                  <a:srgbClr val="3333FF"/>
                </a:solidFill>
              </a:rPr>
              <a:t>la </a:t>
            </a:r>
            <a:r>
              <a:rPr lang="fr-FR" sz="4000" b="1" dirty="0">
                <a:solidFill>
                  <a:srgbClr val="CC0000"/>
                </a:solidFill>
              </a:rPr>
              <a:t>N</a:t>
            </a:r>
            <a:r>
              <a:rPr lang="fr-FR" sz="4000" b="1" dirty="0">
                <a:solidFill>
                  <a:srgbClr val="3333FF"/>
                </a:solidFill>
              </a:rPr>
              <a:t>utrition</a:t>
            </a:r>
            <a:br>
              <a:rPr lang="fr-FR" sz="4000" b="1" dirty="0">
                <a:solidFill>
                  <a:srgbClr val="3333FF"/>
                </a:solidFill>
              </a:rPr>
            </a:br>
            <a:r>
              <a:rPr lang="fr-FR" sz="4000" b="1" dirty="0">
                <a:solidFill>
                  <a:srgbClr val="3333FF"/>
                </a:solidFill>
              </a:rPr>
              <a:t>et le </a:t>
            </a:r>
            <a:r>
              <a:rPr lang="fr-FR" sz="4000" b="1" dirty="0">
                <a:solidFill>
                  <a:srgbClr val="CC0000"/>
                </a:solidFill>
              </a:rPr>
              <a:t>C</a:t>
            </a:r>
            <a:r>
              <a:rPr lang="fr-FR" sz="4000" b="1" dirty="0">
                <a:solidFill>
                  <a:srgbClr val="3333FF"/>
                </a:solidFill>
              </a:rPr>
              <a:t>limat</a:t>
            </a:r>
            <a:endParaRPr sz="4000" b="1" dirty="0">
              <a:solidFill>
                <a:srgbClr val="3333FF"/>
              </a:solidFill>
            </a:endParaRPr>
          </a:p>
          <a:p>
            <a:pPr marL="0" lvl="0" indent="0" algn="ctr" rtl="0">
              <a:spcBef>
                <a:spcPts val="0"/>
              </a:spcBef>
              <a:spcAft>
                <a:spcPts val="0"/>
              </a:spcAft>
              <a:buNone/>
            </a:pPr>
            <a:endParaRPr sz="4000" b="1" dirty="0">
              <a:solidFill>
                <a:srgbClr val="3333FF"/>
              </a:solidFill>
            </a:endParaRPr>
          </a:p>
          <a:p>
            <a:pPr marL="0" lvl="0" indent="0" algn="ctr" rtl="0">
              <a:spcBef>
                <a:spcPts val="0"/>
              </a:spcBef>
              <a:spcAft>
                <a:spcPts val="0"/>
              </a:spcAft>
              <a:buNone/>
            </a:pPr>
            <a:r>
              <a:rPr lang="fr-FR" sz="4000" b="1" dirty="0">
                <a:solidFill>
                  <a:srgbClr val="CC0000"/>
                </a:solidFill>
              </a:rPr>
              <a:t>SNANC</a:t>
            </a:r>
            <a:endParaRPr sz="4000" b="1" dirty="0">
              <a:solidFill>
                <a:srgbClr val="CC0000"/>
              </a:solidFill>
            </a:endParaRPr>
          </a:p>
          <a:p>
            <a:pPr marL="0" lvl="0" indent="0" algn="ctr" rtl="0">
              <a:spcBef>
                <a:spcPts val="0"/>
              </a:spcBef>
              <a:spcAft>
                <a:spcPts val="0"/>
              </a:spcAft>
              <a:buNone/>
            </a:pPr>
            <a:br>
              <a:rPr lang="fr-FR" sz="2000" b="1" dirty="0">
                <a:solidFill>
                  <a:srgbClr val="3333FF"/>
                </a:solidFill>
              </a:rPr>
            </a:br>
            <a:endParaRPr sz="2983" b="1" dirty="0">
              <a:solidFill>
                <a:srgbClr val="3333FF"/>
              </a:solidFill>
            </a:endParaRPr>
          </a:p>
          <a:p>
            <a:pPr marL="0" lvl="0" indent="0" algn="ctr" rtl="0">
              <a:spcBef>
                <a:spcPts val="0"/>
              </a:spcBef>
              <a:spcAft>
                <a:spcPts val="0"/>
              </a:spcAft>
              <a:buClr>
                <a:srgbClr val="3333FF"/>
              </a:buClr>
              <a:buSzPct val="129166"/>
              <a:buFont typeface="Calibri"/>
              <a:buNone/>
            </a:pPr>
            <a:br>
              <a:rPr lang="fr-FR" sz="2400" b="1" dirty="0">
                <a:solidFill>
                  <a:srgbClr val="3333FF"/>
                </a:solidFill>
              </a:rPr>
            </a:br>
            <a:br>
              <a:rPr lang="fr-FR" sz="2400" b="1" dirty="0">
                <a:solidFill>
                  <a:srgbClr val="3333FF"/>
                </a:solidFill>
              </a:rPr>
            </a:br>
            <a:br>
              <a:rPr lang="fr-FR" sz="2400" b="1" dirty="0">
                <a:solidFill>
                  <a:srgbClr val="3333FF"/>
                </a:solidFill>
              </a:rPr>
            </a:br>
            <a:br>
              <a:rPr lang="fr-FR" sz="2400" b="1" dirty="0">
                <a:solidFill>
                  <a:srgbClr val="3333FF"/>
                </a:solidFill>
              </a:rPr>
            </a:br>
            <a:br>
              <a:rPr lang="fr-FR" sz="2400" b="1" dirty="0">
                <a:solidFill>
                  <a:srgbClr val="3333FF"/>
                </a:solidFill>
              </a:rPr>
            </a:br>
            <a:br>
              <a:rPr lang="fr-FR" sz="2400" b="1" dirty="0">
                <a:solidFill>
                  <a:srgbClr val="3333FF"/>
                </a:solidFill>
              </a:rPr>
            </a:br>
            <a:br>
              <a:rPr lang="fr-FR" sz="2400" b="1" dirty="0">
                <a:solidFill>
                  <a:srgbClr val="3333FF"/>
                </a:solidFill>
              </a:rPr>
            </a:br>
            <a:br>
              <a:rPr lang="fr-FR" sz="2400" b="1" dirty="0">
                <a:solidFill>
                  <a:srgbClr val="3333FF"/>
                </a:solidFill>
              </a:rPr>
            </a:br>
            <a:br>
              <a:rPr lang="fr-FR" sz="2400" b="1" dirty="0">
                <a:solidFill>
                  <a:srgbClr val="3333FF"/>
                </a:solidFill>
              </a:rPr>
            </a:br>
            <a:endParaRPr sz="2400" b="1" dirty="0">
              <a:solidFill>
                <a:srgbClr val="3333FF"/>
              </a:solidFill>
            </a:endParaRPr>
          </a:p>
        </p:txBody>
      </p:sp>
      <p:sp>
        <p:nvSpPr>
          <p:cNvPr id="2" name="Espace réservé du pied de page 1">
            <a:extLst>
              <a:ext uri="{FF2B5EF4-FFF2-40B4-BE49-F238E27FC236}">
                <a16:creationId xmlns:a16="http://schemas.microsoft.com/office/drawing/2014/main" id="{07E6EFFA-EB51-4BC3-BB9A-A7EC1639D284}"/>
              </a:ext>
            </a:extLst>
          </p:cNvPr>
          <p:cNvSpPr>
            <a:spLocks noGrp="1"/>
          </p:cNvSpPr>
          <p:nvPr>
            <p:ph type="ftr" sz="quarter" idx="11"/>
          </p:nvPr>
        </p:nvSpPr>
        <p:spPr>
          <a:xfrm>
            <a:off x="1942414" y="6135809"/>
            <a:ext cx="6070875"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428FE6D7-5023-4D9F-B354-1E7B3738E08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11700" y="647317"/>
            <a:ext cx="8520600" cy="763500"/>
          </a:xfrm>
          <a:prstGeom prst="rect">
            <a:avLst/>
          </a:prstGeom>
        </p:spPr>
        <p:txBody>
          <a:bodyPr spcFirstLastPara="1" wrap="square" lIns="91425" tIns="91425" rIns="91425" bIns="91425" anchor="t" anchorCtr="0">
            <a:normAutofit/>
          </a:bodyPr>
          <a:lstStyle/>
          <a:p>
            <a:pPr marL="0" lvl="0" indent="0" algn="ctr" rtl="0">
              <a:spcBef>
                <a:spcPts val="0"/>
              </a:spcBef>
              <a:spcAft>
                <a:spcPts val="1000"/>
              </a:spcAft>
              <a:buClr>
                <a:schemeClr val="dk1"/>
              </a:buClr>
              <a:buSzPts val="1100"/>
              <a:buFont typeface="Arial"/>
              <a:buNone/>
            </a:pPr>
            <a:r>
              <a:rPr lang="fr-FR" sz="2400" b="1">
                <a:solidFill>
                  <a:srgbClr val="3333FF"/>
                </a:solidFill>
                <a:latin typeface="Georgia"/>
                <a:ea typeface="Georgia"/>
                <a:cs typeface="Georgia"/>
                <a:sym typeface="Georgia"/>
              </a:rPr>
              <a:t>Stratégie Européenne pour l’alimentation - 3 </a:t>
            </a:r>
            <a:endParaRPr sz="2400" b="1">
              <a:solidFill>
                <a:srgbClr val="3333FF"/>
              </a:solidFill>
            </a:endParaRPr>
          </a:p>
        </p:txBody>
      </p:sp>
      <p:sp>
        <p:nvSpPr>
          <p:cNvPr id="134" name="Google Shape;134;p23"/>
          <p:cNvSpPr txBox="1">
            <a:spLocks noGrp="1"/>
          </p:cNvSpPr>
          <p:nvPr>
            <p:ph type="body" idx="1"/>
          </p:nvPr>
        </p:nvSpPr>
        <p:spPr>
          <a:xfrm>
            <a:off x="311700" y="1313550"/>
            <a:ext cx="8520600" cy="5338200"/>
          </a:xfrm>
          <a:prstGeom prst="rect">
            <a:avLst/>
          </a:prstGeom>
        </p:spPr>
        <p:txBody>
          <a:bodyPr spcFirstLastPara="1" wrap="square" lIns="91425" tIns="91425" rIns="91425" bIns="91425" anchor="t" anchorCtr="0">
            <a:normAutofit fontScale="70000" lnSpcReduction="20000"/>
          </a:bodyPr>
          <a:lstStyle/>
          <a:p>
            <a:pPr marL="0" lvl="0" indent="0" algn="ctr" rtl="0">
              <a:lnSpc>
                <a:spcPct val="118000"/>
              </a:lnSpc>
              <a:spcBef>
                <a:spcPts val="3000"/>
              </a:spcBef>
              <a:spcAft>
                <a:spcPts val="0"/>
              </a:spcAft>
              <a:buClr>
                <a:schemeClr val="dk1"/>
              </a:buClr>
              <a:buSzPct val="40848"/>
              <a:buFont typeface="Arial"/>
              <a:buNone/>
            </a:pPr>
            <a:r>
              <a:rPr lang="fr-FR" sz="2692" b="1">
                <a:solidFill>
                  <a:schemeClr val="dk1"/>
                </a:solidFill>
                <a:highlight>
                  <a:srgbClr val="FFFFFF"/>
                </a:highlight>
              </a:rPr>
              <a:t>La stratégie "de la ferme à l'assiette" </a:t>
            </a:r>
            <a:endParaRPr sz="2692" b="1">
              <a:solidFill>
                <a:schemeClr val="dk1"/>
              </a:solidFill>
              <a:highlight>
                <a:srgbClr val="FFFFFF"/>
              </a:highlight>
            </a:endParaRPr>
          </a:p>
          <a:p>
            <a:pPr marL="457200" lvl="0" indent="0" algn="l" rtl="0">
              <a:lnSpc>
                <a:spcPct val="140000"/>
              </a:lnSpc>
              <a:spcBef>
                <a:spcPts val="1500"/>
              </a:spcBef>
              <a:spcAft>
                <a:spcPts val="0"/>
              </a:spcAft>
              <a:buClr>
                <a:schemeClr val="dk1"/>
              </a:buClr>
              <a:buSzPct val="40726"/>
              <a:buFont typeface="Arial"/>
              <a:buNone/>
            </a:pPr>
            <a:r>
              <a:rPr lang="fr-FR" sz="2700">
                <a:solidFill>
                  <a:schemeClr val="dk1"/>
                </a:solidFill>
                <a:highlight>
                  <a:srgbClr val="FFFFFF"/>
                </a:highlight>
              </a:rPr>
              <a:t>Six objectifs principaux :</a:t>
            </a:r>
            <a:endParaRPr sz="2700">
              <a:solidFill>
                <a:schemeClr val="dk1"/>
              </a:solidFill>
              <a:highlight>
                <a:srgbClr val="FFFFFF"/>
              </a:highlight>
            </a:endParaRPr>
          </a:p>
          <a:p>
            <a:pPr marL="457200" lvl="0" indent="-348655" algn="l" rtl="0">
              <a:lnSpc>
                <a:spcPct val="140000"/>
              </a:lnSpc>
              <a:spcBef>
                <a:spcPts val="1800"/>
              </a:spcBef>
              <a:spcAft>
                <a:spcPts val="0"/>
              </a:spcAft>
              <a:buClr>
                <a:schemeClr val="dk1"/>
              </a:buClr>
              <a:buSzPct val="100000"/>
              <a:buChar char="●"/>
            </a:pPr>
            <a:r>
              <a:rPr lang="fr-FR" sz="2700">
                <a:solidFill>
                  <a:schemeClr val="dk1"/>
                </a:solidFill>
                <a:highlight>
                  <a:srgbClr val="FFFFFF"/>
                </a:highlight>
              </a:rPr>
              <a:t>Assurer une </a:t>
            </a:r>
            <a:r>
              <a:rPr lang="fr-FR" sz="2700" b="1">
                <a:solidFill>
                  <a:schemeClr val="dk1"/>
                </a:solidFill>
                <a:highlight>
                  <a:srgbClr val="FFFFFF"/>
                </a:highlight>
              </a:rPr>
              <a:t>production alimentaire durable</a:t>
            </a:r>
            <a:r>
              <a:rPr lang="fr-FR" sz="2700">
                <a:solidFill>
                  <a:schemeClr val="dk1"/>
                </a:solidFill>
                <a:highlight>
                  <a:srgbClr val="FFFFFF"/>
                </a:highlight>
              </a:rPr>
              <a:t> ;</a:t>
            </a:r>
            <a:endParaRPr sz="2700">
              <a:solidFill>
                <a:schemeClr val="dk1"/>
              </a:solidFill>
              <a:highlight>
                <a:srgbClr val="FFFFFF"/>
              </a:highlight>
            </a:endParaRPr>
          </a:p>
          <a:p>
            <a:pPr marL="457200" lvl="0" indent="-348655" algn="l" rtl="0">
              <a:lnSpc>
                <a:spcPct val="140000"/>
              </a:lnSpc>
              <a:spcBef>
                <a:spcPts val="0"/>
              </a:spcBef>
              <a:spcAft>
                <a:spcPts val="0"/>
              </a:spcAft>
              <a:buClr>
                <a:schemeClr val="dk1"/>
              </a:buClr>
              <a:buSzPct val="100000"/>
              <a:buChar char="●"/>
            </a:pPr>
            <a:r>
              <a:rPr lang="fr-FR" sz="2700">
                <a:solidFill>
                  <a:schemeClr val="dk1"/>
                </a:solidFill>
                <a:highlight>
                  <a:srgbClr val="FFFFFF"/>
                </a:highlight>
              </a:rPr>
              <a:t>Assurer la </a:t>
            </a:r>
            <a:r>
              <a:rPr lang="fr-FR" sz="2700" b="1">
                <a:solidFill>
                  <a:schemeClr val="dk1"/>
                </a:solidFill>
                <a:highlight>
                  <a:srgbClr val="FFFFFF"/>
                </a:highlight>
              </a:rPr>
              <a:t>sécurité alimentaire</a:t>
            </a:r>
            <a:r>
              <a:rPr lang="fr-FR" sz="2700">
                <a:solidFill>
                  <a:schemeClr val="dk1"/>
                </a:solidFill>
                <a:highlight>
                  <a:srgbClr val="FFFFFF"/>
                </a:highlight>
              </a:rPr>
              <a:t> ;</a:t>
            </a:r>
            <a:endParaRPr sz="2700">
              <a:solidFill>
                <a:schemeClr val="dk1"/>
              </a:solidFill>
              <a:highlight>
                <a:srgbClr val="FFFFFF"/>
              </a:highlight>
            </a:endParaRPr>
          </a:p>
          <a:p>
            <a:pPr marL="457200" lvl="0" indent="-348655" algn="l" rtl="0">
              <a:lnSpc>
                <a:spcPct val="140000"/>
              </a:lnSpc>
              <a:spcBef>
                <a:spcPts val="0"/>
              </a:spcBef>
              <a:spcAft>
                <a:spcPts val="0"/>
              </a:spcAft>
              <a:buClr>
                <a:schemeClr val="dk1"/>
              </a:buClr>
              <a:buSzPct val="100000"/>
              <a:buChar char="●"/>
            </a:pPr>
            <a:r>
              <a:rPr lang="fr-FR" sz="2700">
                <a:solidFill>
                  <a:schemeClr val="dk1"/>
                </a:solidFill>
                <a:highlight>
                  <a:srgbClr val="FFFFFF"/>
                </a:highlight>
              </a:rPr>
              <a:t>Stimuler les </a:t>
            </a:r>
            <a:r>
              <a:rPr lang="fr-FR" sz="2700" b="1">
                <a:solidFill>
                  <a:schemeClr val="dk1"/>
                </a:solidFill>
                <a:highlight>
                  <a:srgbClr val="FFFFFF"/>
                </a:highlight>
              </a:rPr>
              <a:t>pratiques durables</a:t>
            </a:r>
            <a:r>
              <a:rPr lang="fr-FR" sz="2700">
                <a:solidFill>
                  <a:schemeClr val="dk1"/>
                </a:solidFill>
                <a:highlight>
                  <a:srgbClr val="FFFFFF"/>
                </a:highlight>
              </a:rPr>
              <a:t> dans les domaines de la transformation des aliments, de la vente en gros, de la vente au détail, de l'hôtellerie et des services alimentaires ;</a:t>
            </a:r>
            <a:endParaRPr sz="2700">
              <a:solidFill>
                <a:schemeClr val="dk1"/>
              </a:solidFill>
              <a:highlight>
                <a:srgbClr val="FFFFFF"/>
              </a:highlight>
            </a:endParaRPr>
          </a:p>
          <a:p>
            <a:pPr marL="457200" lvl="0" indent="-348655" algn="l" rtl="0">
              <a:lnSpc>
                <a:spcPct val="140000"/>
              </a:lnSpc>
              <a:spcBef>
                <a:spcPts val="0"/>
              </a:spcBef>
              <a:spcAft>
                <a:spcPts val="0"/>
              </a:spcAft>
              <a:buClr>
                <a:schemeClr val="dk1"/>
              </a:buClr>
              <a:buSzPct val="100000"/>
              <a:buChar char="●"/>
            </a:pPr>
            <a:r>
              <a:rPr lang="fr-FR" sz="2700">
                <a:solidFill>
                  <a:schemeClr val="dk1"/>
                </a:solidFill>
                <a:highlight>
                  <a:srgbClr val="FFFFFF"/>
                </a:highlight>
              </a:rPr>
              <a:t>Promouvoir une </a:t>
            </a:r>
            <a:r>
              <a:rPr lang="fr-FR" sz="2700" b="1">
                <a:solidFill>
                  <a:schemeClr val="dk1"/>
                </a:solidFill>
                <a:highlight>
                  <a:srgbClr val="FFFFFF"/>
                </a:highlight>
              </a:rPr>
              <a:t>consommation alimentaire durable </a:t>
            </a:r>
            <a:r>
              <a:rPr lang="fr-FR" sz="2700">
                <a:solidFill>
                  <a:schemeClr val="dk1"/>
                </a:solidFill>
                <a:highlight>
                  <a:srgbClr val="FFFFFF"/>
                </a:highlight>
              </a:rPr>
              <a:t>et faciliter le passage à des régimes alimentaires sains et durables ;</a:t>
            </a:r>
            <a:endParaRPr sz="2700">
              <a:solidFill>
                <a:schemeClr val="dk1"/>
              </a:solidFill>
              <a:highlight>
                <a:srgbClr val="FFFFFF"/>
              </a:highlight>
            </a:endParaRPr>
          </a:p>
          <a:p>
            <a:pPr marL="457200" lvl="0" indent="-348655" algn="l" rtl="0">
              <a:lnSpc>
                <a:spcPct val="140000"/>
              </a:lnSpc>
              <a:spcBef>
                <a:spcPts val="0"/>
              </a:spcBef>
              <a:spcAft>
                <a:spcPts val="0"/>
              </a:spcAft>
              <a:buClr>
                <a:schemeClr val="dk1"/>
              </a:buClr>
              <a:buSzPct val="100000"/>
              <a:buChar char="●"/>
            </a:pPr>
            <a:r>
              <a:rPr lang="fr-FR" sz="2700" b="1">
                <a:solidFill>
                  <a:schemeClr val="dk1"/>
                </a:solidFill>
                <a:highlight>
                  <a:srgbClr val="FFFFFF"/>
                </a:highlight>
              </a:rPr>
              <a:t>Réduire les pertes et le gaspillage des denrées alimentaires</a:t>
            </a:r>
            <a:r>
              <a:rPr lang="fr-FR" sz="2700">
                <a:solidFill>
                  <a:schemeClr val="dk1"/>
                </a:solidFill>
                <a:highlight>
                  <a:srgbClr val="FFFFFF"/>
                </a:highlight>
              </a:rPr>
              <a:t> ;</a:t>
            </a:r>
            <a:endParaRPr sz="2700">
              <a:solidFill>
                <a:schemeClr val="dk1"/>
              </a:solidFill>
              <a:highlight>
                <a:srgbClr val="FFFFFF"/>
              </a:highlight>
            </a:endParaRPr>
          </a:p>
          <a:p>
            <a:pPr marL="457200" lvl="0" indent="-348655" algn="l" rtl="0">
              <a:lnSpc>
                <a:spcPct val="140000"/>
              </a:lnSpc>
              <a:spcBef>
                <a:spcPts val="0"/>
              </a:spcBef>
              <a:spcAft>
                <a:spcPts val="0"/>
              </a:spcAft>
              <a:buClr>
                <a:schemeClr val="dk1"/>
              </a:buClr>
              <a:buSzPct val="100000"/>
              <a:buChar char="●"/>
            </a:pPr>
            <a:r>
              <a:rPr lang="fr-FR" sz="2700" b="1">
                <a:solidFill>
                  <a:schemeClr val="dk1"/>
                </a:solidFill>
                <a:highlight>
                  <a:srgbClr val="FFFFFF"/>
                </a:highlight>
              </a:rPr>
              <a:t>Lutte contre la fraude alimentaire</a:t>
            </a:r>
            <a:r>
              <a:rPr lang="fr-FR" sz="2700">
                <a:solidFill>
                  <a:schemeClr val="dk1"/>
                </a:solidFill>
                <a:highlight>
                  <a:srgbClr val="FFFFFF"/>
                </a:highlight>
              </a:rPr>
              <a:t> tout au long de la chaîne d'approvisionnement.</a:t>
            </a:r>
            <a:endParaRPr sz="2700">
              <a:solidFill>
                <a:schemeClr val="dk1"/>
              </a:solidFill>
              <a:highlight>
                <a:srgbClr val="FFFFFF"/>
              </a:highlight>
            </a:endParaRPr>
          </a:p>
          <a:p>
            <a:pPr marL="0" lvl="0" indent="0" algn="just" rtl="0">
              <a:lnSpc>
                <a:spcPct val="100000"/>
              </a:lnSpc>
              <a:spcBef>
                <a:spcPts val="2300"/>
              </a:spcBef>
              <a:spcAft>
                <a:spcPts val="1000"/>
              </a:spcAft>
              <a:buClr>
                <a:schemeClr val="dk1"/>
              </a:buClr>
              <a:buSzPct val="40726"/>
              <a:buFont typeface="Arial"/>
              <a:buNone/>
            </a:pPr>
            <a:endParaRPr sz="2700">
              <a:solidFill>
                <a:srgbClr val="202122"/>
              </a:solidFill>
              <a:highlight>
                <a:srgbClr val="FFFFFF"/>
              </a:highlight>
            </a:endParaRPr>
          </a:p>
        </p:txBody>
      </p:sp>
      <p:sp>
        <p:nvSpPr>
          <p:cNvPr id="3" name="Espace réservé du numéro de diapositive 2">
            <a:extLst>
              <a:ext uri="{FF2B5EF4-FFF2-40B4-BE49-F238E27FC236}">
                <a16:creationId xmlns:a16="http://schemas.microsoft.com/office/drawing/2014/main" id="{83053E96-9694-4B9D-89F7-BB2963434DCB}"/>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fr-FR" smtClean="0"/>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body" idx="1"/>
          </p:nvPr>
        </p:nvSpPr>
        <p:spPr>
          <a:xfrm>
            <a:off x="311700" y="240250"/>
            <a:ext cx="8520600" cy="6701100"/>
          </a:xfrm>
          <a:prstGeom prst="rect">
            <a:avLst/>
          </a:prstGeom>
        </p:spPr>
        <p:txBody>
          <a:bodyPr spcFirstLastPara="1" wrap="square" lIns="91425" tIns="91425" rIns="91425" bIns="91425" anchor="t" anchorCtr="0">
            <a:normAutofit fontScale="32500" lnSpcReduction="20000"/>
          </a:bodyPr>
          <a:lstStyle/>
          <a:p>
            <a:pPr marL="0" lvl="0" indent="0" algn="just" rtl="0">
              <a:lnSpc>
                <a:spcPct val="100000"/>
              </a:lnSpc>
              <a:spcBef>
                <a:spcPts val="0"/>
              </a:spcBef>
              <a:spcAft>
                <a:spcPts val="0"/>
              </a:spcAft>
              <a:buNone/>
            </a:pPr>
            <a:endParaRPr sz="2431" dirty="0">
              <a:solidFill>
                <a:schemeClr val="dk1"/>
              </a:solidFill>
            </a:endParaRPr>
          </a:p>
          <a:p>
            <a:pPr marL="0" lvl="0" indent="0" algn="ctr" rtl="0">
              <a:lnSpc>
                <a:spcPct val="100000"/>
              </a:lnSpc>
              <a:spcBef>
                <a:spcPts val="1000"/>
              </a:spcBef>
              <a:spcAft>
                <a:spcPts val="0"/>
              </a:spcAft>
              <a:buClr>
                <a:schemeClr val="dk1"/>
              </a:buClr>
              <a:buSzPts val="358"/>
              <a:buFont typeface="Arial"/>
              <a:buNone/>
            </a:pPr>
            <a:r>
              <a:rPr lang="fr-FR" sz="6000" b="1" dirty="0">
                <a:solidFill>
                  <a:srgbClr val="3333FF"/>
                </a:solidFill>
              </a:rPr>
              <a:t>Les différents plans nationaux pour l’alimentation</a:t>
            </a:r>
            <a:endParaRPr sz="6000" dirty="0">
              <a:solidFill>
                <a:schemeClr val="dk1"/>
              </a:solidFill>
            </a:endParaRPr>
          </a:p>
          <a:p>
            <a:pPr marL="0" lvl="0" indent="0" algn="just" rtl="0">
              <a:lnSpc>
                <a:spcPct val="100000"/>
              </a:lnSpc>
              <a:spcBef>
                <a:spcPts val="0"/>
              </a:spcBef>
              <a:spcAft>
                <a:spcPts val="0"/>
              </a:spcAft>
              <a:buNone/>
            </a:pPr>
            <a:endParaRPr sz="2821" dirty="0">
              <a:solidFill>
                <a:schemeClr val="dk1"/>
              </a:solidFill>
            </a:endParaRPr>
          </a:p>
          <a:p>
            <a:pPr marL="0" lvl="0" indent="0" algn="just" rtl="0">
              <a:lnSpc>
                <a:spcPct val="100000"/>
              </a:lnSpc>
              <a:spcBef>
                <a:spcPts val="1000"/>
              </a:spcBef>
              <a:spcAft>
                <a:spcPts val="0"/>
              </a:spcAft>
              <a:buNone/>
            </a:pPr>
            <a:r>
              <a:rPr lang="fr-FR" sz="6000" dirty="0">
                <a:solidFill>
                  <a:srgbClr val="202122"/>
                </a:solidFill>
                <a:highlight>
                  <a:srgbClr val="FFFFFF"/>
                </a:highlight>
              </a:rPr>
              <a:t>Pour aller vers une alimentation saine, les politiques publiques se sont d’abord concentrées sur la </a:t>
            </a:r>
            <a:r>
              <a:rPr lang="fr-FR" sz="6000" b="1" dirty="0">
                <a:solidFill>
                  <a:srgbClr val="202122"/>
                </a:solidFill>
                <a:highlight>
                  <a:srgbClr val="FFFFFF"/>
                </a:highlight>
              </a:rPr>
              <a:t>sécurité sanitaire</a:t>
            </a:r>
            <a:r>
              <a:rPr lang="fr-FR" sz="6000" dirty="0">
                <a:solidFill>
                  <a:srgbClr val="202122"/>
                </a:solidFill>
                <a:highlight>
                  <a:srgbClr val="FFFFFF"/>
                </a:highlight>
              </a:rPr>
              <a:t>, pour que les aliments ne soient pas  contaminés ou toxiques, puis sur </a:t>
            </a:r>
            <a:r>
              <a:rPr lang="fr-FR" sz="6000" b="1" dirty="0">
                <a:solidFill>
                  <a:srgbClr val="202122"/>
                </a:solidFill>
                <a:highlight>
                  <a:srgbClr val="FFFFFF"/>
                </a:highlight>
              </a:rPr>
              <a:t>l’équilibre nutritionnel</a:t>
            </a:r>
            <a:r>
              <a:rPr lang="fr-FR" sz="6000" dirty="0">
                <a:solidFill>
                  <a:srgbClr val="202122"/>
                </a:solidFill>
                <a:highlight>
                  <a:srgbClr val="FFFFFF"/>
                </a:highlight>
              </a:rPr>
              <a:t> du régime alimentaire.</a:t>
            </a:r>
            <a:endParaRPr sz="6000" dirty="0">
              <a:solidFill>
                <a:srgbClr val="202122"/>
              </a:solidFill>
              <a:highlight>
                <a:srgbClr val="FFFFFF"/>
              </a:highlight>
            </a:endParaRPr>
          </a:p>
          <a:p>
            <a:pPr marL="0" lvl="0" indent="0" algn="just" rtl="0">
              <a:lnSpc>
                <a:spcPct val="100000"/>
              </a:lnSpc>
              <a:spcBef>
                <a:spcPts val="1000"/>
              </a:spcBef>
              <a:spcAft>
                <a:spcPts val="0"/>
              </a:spcAft>
              <a:buNone/>
            </a:pPr>
            <a:endParaRPr sz="6000" dirty="0">
              <a:solidFill>
                <a:srgbClr val="202122"/>
              </a:solidFill>
              <a:highlight>
                <a:srgbClr val="FFFFFF"/>
              </a:highlight>
            </a:endParaRPr>
          </a:p>
          <a:p>
            <a:pPr marL="0" lvl="0" indent="0" algn="just" rtl="0">
              <a:lnSpc>
                <a:spcPct val="100000"/>
              </a:lnSpc>
              <a:spcBef>
                <a:spcPts val="1000"/>
              </a:spcBef>
              <a:spcAft>
                <a:spcPts val="0"/>
              </a:spcAft>
              <a:buNone/>
            </a:pPr>
            <a:r>
              <a:rPr lang="fr-FR" sz="6000" dirty="0">
                <a:solidFill>
                  <a:schemeClr val="dk1"/>
                </a:solidFill>
              </a:rPr>
              <a:t>Ces plans limités dans le temps ont été prolongés, modifiés, complétés pour répondre à la situation de la politique alimentaire du moment.</a:t>
            </a:r>
            <a:endParaRPr sz="6000" dirty="0">
              <a:solidFill>
                <a:schemeClr val="dk1"/>
              </a:solidFill>
            </a:endParaRPr>
          </a:p>
          <a:p>
            <a:pPr marL="0" lvl="0" indent="0" algn="just" rtl="0">
              <a:lnSpc>
                <a:spcPct val="100000"/>
              </a:lnSpc>
              <a:spcBef>
                <a:spcPts val="1000"/>
              </a:spcBef>
              <a:spcAft>
                <a:spcPts val="0"/>
              </a:spcAft>
              <a:buNone/>
            </a:pPr>
            <a:endParaRPr sz="6000" dirty="0">
              <a:solidFill>
                <a:schemeClr val="dk1"/>
              </a:solidFill>
            </a:endParaRPr>
          </a:p>
          <a:p>
            <a:pPr marL="0" lvl="0" indent="0" algn="just" rtl="0">
              <a:lnSpc>
                <a:spcPct val="100000"/>
              </a:lnSpc>
              <a:spcBef>
                <a:spcPts val="1000"/>
              </a:spcBef>
              <a:spcAft>
                <a:spcPts val="0"/>
              </a:spcAft>
              <a:buNone/>
            </a:pPr>
            <a:r>
              <a:rPr lang="fr-FR" sz="6000" dirty="0">
                <a:solidFill>
                  <a:srgbClr val="202122"/>
                </a:solidFill>
                <a:highlight>
                  <a:srgbClr val="FFFFFF"/>
                </a:highlight>
              </a:rPr>
              <a:t>Chaque nouveau plan a vocation à consolider les actions mises en place et lancer des actions nouvelles et complémentaires.</a:t>
            </a:r>
            <a:endParaRPr sz="6000" dirty="0">
              <a:solidFill>
                <a:srgbClr val="202122"/>
              </a:solidFill>
              <a:highlight>
                <a:srgbClr val="FFFFFF"/>
              </a:highlight>
            </a:endParaRPr>
          </a:p>
          <a:p>
            <a:pPr marL="0" lvl="0" indent="0" algn="just" rtl="0">
              <a:lnSpc>
                <a:spcPct val="100000"/>
              </a:lnSpc>
              <a:spcBef>
                <a:spcPts val="1000"/>
              </a:spcBef>
              <a:spcAft>
                <a:spcPts val="0"/>
              </a:spcAft>
              <a:buNone/>
            </a:pPr>
            <a:endParaRPr sz="6000" dirty="0">
              <a:solidFill>
                <a:schemeClr val="dk1"/>
              </a:solidFill>
              <a:highlight>
                <a:schemeClr val="lt1"/>
              </a:highlight>
            </a:endParaRPr>
          </a:p>
          <a:p>
            <a:pPr marL="0" lvl="0" indent="0" algn="just" rtl="0">
              <a:lnSpc>
                <a:spcPct val="100000"/>
              </a:lnSpc>
              <a:spcBef>
                <a:spcPts val="1000"/>
              </a:spcBef>
              <a:spcAft>
                <a:spcPts val="0"/>
              </a:spcAft>
              <a:buNone/>
            </a:pPr>
            <a:r>
              <a:rPr lang="fr-FR" sz="6000" b="1" dirty="0">
                <a:solidFill>
                  <a:schemeClr val="dk1"/>
                </a:solidFill>
                <a:highlight>
                  <a:schemeClr val="lt1"/>
                </a:highlight>
              </a:rPr>
              <a:t>Les politiques publiques</a:t>
            </a:r>
            <a:r>
              <a:rPr lang="fr-FR" sz="6000" dirty="0">
                <a:solidFill>
                  <a:schemeClr val="dk1"/>
                </a:solidFill>
                <a:highlight>
                  <a:schemeClr val="lt1"/>
                </a:highlight>
              </a:rPr>
              <a:t> s’orientent désormais explicitement vers l’objectif que l</a:t>
            </a:r>
            <a:r>
              <a:rPr lang="fr-FR" sz="6000" b="1" dirty="0">
                <a:solidFill>
                  <a:schemeClr val="dk1"/>
                </a:solidFill>
                <a:highlight>
                  <a:schemeClr val="lt1"/>
                </a:highlight>
              </a:rPr>
              <a:t>’alimentation ne nuise pas à la </a:t>
            </a:r>
            <a:r>
              <a:rPr lang="fr-FR" sz="6000" b="1" dirty="0" err="1">
                <a:solidFill>
                  <a:schemeClr val="dk1"/>
                </a:solidFill>
                <a:highlight>
                  <a:schemeClr val="lt1"/>
                </a:highlight>
              </a:rPr>
              <a:t>planéte</a:t>
            </a:r>
            <a:r>
              <a:rPr lang="fr-FR" sz="6000" dirty="0">
                <a:solidFill>
                  <a:schemeClr val="dk1"/>
                </a:solidFill>
                <a:highlight>
                  <a:schemeClr val="lt1"/>
                </a:highlight>
              </a:rPr>
              <a:t>.</a:t>
            </a:r>
          </a:p>
          <a:p>
            <a:pPr marL="0" lvl="0" indent="0" algn="just" rtl="0">
              <a:lnSpc>
                <a:spcPct val="100000"/>
              </a:lnSpc>
              <a:spcBef>
                <a:spcPts val="1000"/>
              </a:spcBef>
              <a:spcAft>
                <a:spcPts val="0"/>
              </a:spcAft>
              <a:buNone/>
            </a:pPr>
            <a:endParaRPr lang="fr-FR" sz="2860" dirty="0">
              <a:solidFill>
                <a:srgbClr val="202122"/>
              </a:solidFill>
              <a:highlight>
                <a:srgbClr val="FFFFFF"/>
              </a:highlight>
            </a:endParaRPr>
          </a:p>
          <a:p>
            <a:pPr marL="0" lvl="0" indent="0" algn="ctr" rtl="0">
              <a:lnSpc>
                <a:spcPct val="100000"/>
              </a:lnSpc>
              <a:spcBef>
                <a:spcPts val="1000"/>
              </a:spcBef>
              <a:spcAft>
                <a:spcPts val="0"/>
              </a:spcAft>
              <a:buClr>
                <a:schemeClr val="dk1"/>
              </a:buClr>
              <a:buSzPct val="61111"/>
              <a:buFont typeface="Arial"/>
              <a:buNone/>
            </a:pPr>
            <a:endParaRPr dirty="0">
              <a:solidFill>
                <a:srgbClr val="202122"/>
              </a:solidFill>
              <a:highlight>
                <a:srgbClr val="FFFFFF"/>
              </a:highlight>
            </a:endParaRPr>
          </a:p>
          <a:p>
            <a:pPr marL="0" lvl="0" indent="0" algn="just" rtl="0">
              <a:lnSpc>
                <a:spcPct val="100000"/>
              </a:lnSpc>
              <a:spcBef>
                <a:spcPts val="0"/>
              </a:spcBef>
              <a:spcAft>
                <a:spcPts val="0"/>
              </a:spcAft>
              <a:buNone/>
            </a:pPr>
            <a:endParaRPr dirty="0">
              <a:solidFill>
                <a:srgbClr val="202122"/>
              </a:solidFill>
              <a:highlight>
                <a:srgbClr val="FFFFFF"/>
              </a:highlight>
            </a:endParaRPr>
          </a:p>
          <a:p>
            <a:pPr marL="0" lvl="0" indent="0" algn="just" rtl="0">
              <a:lnSpc>
                <a:spcPct val="100000"/>
              </a:lnSpc>
              <a:spcBef>
                <a:spcPts val="1000"/>
              </a:spcBef>
              <a:spcAft>
                <a:spcPts val="1000"/>
              </a:spcAft>
              <a:buNone/>
            </a:pPr>
            <a:endParaRPr dirty="0">
              <a:solidFill>
                <a:srgbClr val="202122"/>
              </a:solidFill>
              <a:highlight>
                <a:srgbClr val="FFFFFF"/>
              </a:highlight>
            </a:endParaRPr>
          </a:p>
        </p:txBody>
      </p:sp>
      <p:sp>
        <p:nvSpPr>
          <p:cNvPr id="3" name="Espace réservé du numéro de diapositive 2">
            <a:extLst>
              <a:ext uri="{FF2B5EF4-FFF2-40B4-BE49-F238E27FC236}">
                <a16:creationId xmlns:a16="http://schemas.microsoft.com/office/drawing/2014/main" id="{9D2EF286-DE83-4E4F-A1D5-17D312FC056B}"/>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fr-FR" smtClean="0"/>
              <a:t>11</a:t>
            </a:fld>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311700" y="647317"/>
            <a:ext cx="8520600" cy="763500"/>
          </a:xfrm>
          <a:prstGeom prst="rect">
            <a:avLst/>
          </a:prstGeom>
        </p:spPr>
        <p:txBody>
          <a:bodyPr spcFirstLastPara="1" wrap="square" lIns="91425" tIns="91425" rIns="91425" bIns="91425" anchor="t" anchorCtr="0">
            <a:normAutofit/>
          </a:bodyPr>
          <a:lstStyle/>
          <a:p>
            <a:pPr marL="0" lvl="0" indent="0" algn="ctr" rtl="0">
              <a:spcBef>
                <a:spcPts val="0"/>
              </a:spcBef>
              <a:spcAft>
                <a:spcPts val="1000"/>
              </a:spcAft>
              <a:buClr>
                <a:schemeClr val="dk1"/>
              </a:buClr>
              <a:buSzPts val="1100"/>
              <a:buFont typeface="Arial"/>
              <a:buNone/>
            </a:pPr>
            <a:r>
              <a:rPr lang="fr-FR" sz="2400" b="1">
                <a:solidFill>
                  <a:srgbClr val="3333FF"/>
                </a:solidFill>
                <a:latin typeface="Georgia"/>
                <a:ea typeface="Georgia"/>
                <a:cs typeface="Georgia"/>
                <a:sym typeface="Georgia"/>
              </a:rPr>
              <a:t>Programme National Nutrition Santé (PNNS)</a:t>
            </a:r>
            <a:endParaRPr sz="2400" b="1">
              <a:solidFill>
                <a:srgbClr val="3333FF"/>
              </a:solidFill>
            </a:endParaRPr>
          </a:p>
        </p:txBody>
      </p:sp>
      <p:sp>
        <p:nvSpPr>
          <p:cNvPr id="149" name="Google Shape;149;p25"/>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just" rtl="0">
              <a:lnSpc>
                <a:spcPct val="100000"/>
              </a:lnSpc>
              <a:spcBef>
                <a:spcPts val="0"/>
              </a:spcBef>
              <a:spcAft>
                <a:spcPts val="0"/>
              </a:spcAft>
              <a:buNone/>
            </a:pPr>
            <a:r>
              <a:rPr lang="fr-FR" sz="2000">
                <a:solidFill>
                  <a:schemeClr val="dk1"/>
                </a:solidFill>
              </a:rPr>
              <a:t>Le 1er  </a:t>
            </a:r>
            <a:r>
              <a:rPr lang="fr-FR" sz="2000" b="1">
                <a:solidFill>
                  <a:srgbClr val="3333FF"/>
                </a:solidFill>
              </a:rPr>
              <a:t>Programme National Nutrition Santé</a:t>
            </a:r>
            <a:r>
              <a:rPr lang="fr-FR" sz="2000">
                <a:solidFill>
                  <a:srgbClr val="3333FF"/>
                </a:solidFill>
              </a:rPr>
              <a:t> </a:t>
            </a:r>
            <a:r>
              <a:rPr lang="fr-FR" sz="2000" b="1">
                <a:solidFill>
                  <a:srgbClr val="3333FF"/>
                </a:solidFill>
              </a:rPr>
              <a:t>(PNNS) </a:t>
            </a:r>
            <a:r>
              <a:rPr lang="fr-FR" sz="2000">
                <a:solidFill>
                  <a:schemeClr val="dk1"/>
                </a:solidFill>
              </a:rPr>
              <a:t>est lancé le 31 janvier </a:t>
            </a:r>
            <a:r>
              <a:rPr lang="fr-FR" sz="2000" b="1">
                <a:solidFill>
                  <a:schemeClr val="dk1"/>
                </a:solidFill>
              </a:rPr>
              <a:t>2001</a:t>
            </a:r>
            <a:r>
              <a:rPr lang="fr-FR" sz="2000">
                <a:solidFill>
                  <a:schemeClr val="dk1"/>
                </a:solidFill>
              </a:rPr>
              <a:t>. (Serge Hercberg).</a:t>
            </a:r>
            <a:endParaRPr sz="2000">
              <a:solidFill>
                <a:schemeClr val="dk1"/>
              </a:solidFill>
            </a:endParaRPr>
          </a:p>
          <a:p>
            <a:pPr marL="0" lvl="0" indent="0" algn="just" rtl="0">
              <a:lnSpc>
                <a:spcPct val="100000"/>
              </a:lnSpc>
              <a:spcBef>
                <a:spcPts val="1000"/>
              </a:spcBef>
              <a:spcAft>
                <a:spcPts val="0"/>
              </a:spcAft>
              <a:buNone/>
            </a:pPr>
            <a:r>
              <a:rPr lang="fr-FR" sz="2000">
                <a:solidFill>
                  <a:schemeClr val="dk1"/>
                </a:solidFill>
              </a:rPr>
              <a:t> Il a pour </a:t>
            </a:r>
            <a:r>
              <a:rPr lang="fr-FR" sz="2000" b="1">
                <a:solidFill>
                  <a:schemeClr val="dk1"/>
                </a:solidFill>
              </a:rPr>
              <a:t>objectif  d’améliorer l’état de santé de la population en agissant sur l’un de ses déterminants majeurs : la nutrition</a:t>
            </a:r>
            <a:r>
              <a:rPr lang="fr-FR" sz="2000">
                <a:solidFill>
                  <a:schemeClr val="dk1"/>
                </a:solidFill>
              </a:rPr>
              <a:t> intégrant à la fois la référence aux effets sur la santé de l’alimentation (les aliments, les nutriments et les comportements) et par l’activité physique. </a:t>
            </a:r>
            <a:endParaRPr sz="2000">
              <a:solidFill>
                <a:schemeClr val="dk1"/>
              </a:solidFill>
            </a:endParaRPr>
          </a:p>
          <a:p>
            <a:pPr marL="0" lvl="0" indent="0" algn="just" rtl="0">
              <a:lnSpc>
                <a:spcPct val="100000"/>
              </a:lnSpc>
              <a:spcBef>
                <a:spcPts val="1000"/>
              </a:spcBef>
              <a:spcAft>
                <a:spcPts val="0"/>
              </a:spcAft>
              <a:buNone/>
            </a:pPr>
            <a:r>
              <a:rPr lang="fr-FR" sz="2000">
                <a:solidFill>
                  <a:srgbClr val="202122"/>
                </a:solidFill>
                <a:highlight>
                  <a:srgbClr val="FFFFFF"/>
                </a:highlight>
              </a:rPr>
              <a:t>Son rôle est de </a:t>
            </a:r>
            <a:r>
              <a:rPr lang="fr-FR" sz="2000" b="1">
                <a:solidFill>
                  <a:srgbClr val="202122"/>
                </a:solidFill>
                <a:highlight>
                  <a:srgbClr val="FFFFFF"/>
                </a:highlight>
              </a:rPr>
              <a:t>fixer </a:t>
            </a:r>
            <a:r>
              <a:rPr lang="fr-FR" sz="2000">
                <a:solidFill>
                  <a:srgbClr val="202122"/>
                </a:solidFill>
                <a:highlight>
                  <a:srgbClr val="FFFFFF"/>
                </a:highlight>
              </a:rPr>
              <a:t>les</a:t>
            </a:r>
            <a:r>
              <a:rPr lang="fr-FR" sz="2000" b="1">
                <a:solidFill>
                  <a:srgbClr val="202122"/>
                </a:solidFill>
                <a:highlight>
                  <a:srgbClr val="FFFFFF"/>
                </a:highlight>
              </a:rPr>
              <a:t> objectifs</a:t>
            </a:r>
            <a:r>
              <a:rPr lang="fr-FR" sz="2000">
                <a:solidFill>
                  <a:srgbClr val="202122"/>
                </a:solidFill>
                <a:highlight>
                  <a:srgbClr val="FFFFFF"/>
                </a:highlight>
              </a:rPr>
              <a:t>, les </a:t>
            </a:r>
            <a:r>
              <a:rPr lang="fr-FR" sz="2000" b="1">
                <a:solidFill>
                  <a:srgbClr val="202122"/>
                </a:solidFill>
                <a:highlight>
                  <a:srgbClr val="FFFFFF"/>
                </a:highlight>
              </a:rPr>
              <a:t>principes</a:t>
            </a:r>
            <a:r>
              <a:rPr lang="fr-FR" sz="2000">
                <a:solidFill>
                  <a:srgbClr val="202122"/>
                </a:solidFill>
                <a:highlight>
                  <a:srgbClr val="FFFFFF"/>
                </a:highlight>
              </a:rPr>
              <a:t> et les </a:t>
            </a:r>
            <a:r>
              <a:rPr lang="fr-FR" sz="2000" b="1">
                <a:solidFill>
                  <a:srgbClr val="202122"/>
                </a:solidFill>
                <a:highlight>
                  <a:srgbClr val="FFFFFF"/>
                </a:highlight>
              </a:rPr>
              <a:t>orientations</a:t>
            </a:r>
            <a:r>
              <a:rPr lang="fr-FR" sz="2000">
                <a:solidFill>
                  <a:srgbClr val="202122"/>
                </a:solidFill>
                <a:highlight>
                  <a:srgbClr val="FFFFFF"/>
                </a:highlight>
              </a:rPr>
              <a:t> de la </a:t>
            </a:r>
            <a:r>
              <a:rPr lang="fr-FR" sz="2000" b="1">
                <a:solidFill>
                  <a:srgbClr val="202122"/>
                </a:solidFill>
                <a:highlight>
                  <a:srgbClr val="FFFFFF"/>
                </a:highlight>
              </a:rPr>
              <a:t>politique nutritionnelle.</a:t>
            </a:r>
            <a:endParaRPr sz="2000" b="1">
              <a:solidFill>
                <a:srgbClr val="202122"/>
              </a:solidFill>
              <a:highlight>
                <a:srgbClr val="FFFFFF"/>
              </a:highlight>
            </a:endParaRPr>
          </a:p>
          <a:p>
            <a:pPr marL="0" lvl="0" indent="0" algn="just" rtl="0">
              <a:lnSpc>
                <a:spcPct val="100000"/>
              </a:lnSpc>
              <a:spcBef>
                <a:spcPts val="1000"/>
              </a:spcBef>
              <a:spcAft>
                <a:spcPts val="1000"/>
              </a:spcAft>
              <a:buClr>
                <a:schemeClr val="dk1"/>
              </a:buClr>
              <a:buSzPts val="1100"/>
              <a:buFont typeface="Arial"/>
              <a:buNone/>
            </a:pPr>
            <a:r>
              <a:rPr lang="fr-FR">
                <a:solidFill>
                  <a:srgbClr val="202122"/>
                </a:solidFill>
                <a:highlight>
                  <a:srgbClr val="FFFFFF"/>
                </a:highlight>
              </a:rPr>
              <a:t>(Lutte contre l’obésité, le diabéte, les maladies cardio-vasculaires…)</a:t>
            </a:r>
            <a:endParaRPr>
              <a:solidFill>
                <a:srgbClr val="202122"/>
              </a:solidFill>
              <a:highlight>
                <a:srgbClr val="FFFFFF"/>
              </a:highlight>
            </a:endParaRPr>
          </a:p>
        </p:txBody>
      </p:sp>
      <p:sp>
        <p:nvSpPr>
          <p:cNvPr id="3" name="Espace réservé du numéro de diapositive 2">
            <a:extLst>
              <a:ext uri="{FF2B5EF4-FFF2-40B4-BE49-F238E27FC236}">
                <a16:creationId xmlns:a16="http://schemas.microsoft.com/office/drawing/2014/main" id="{62DE7098-4A96-4721-AC1A-8D7FF94BB6E9}"/>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fr-FR" smtClean="0"/>
              <a:t>12</a:t>
            </a:fld>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70"/>
          <p:cNvSpPr txBox="1">
            <a:spLocks noGrp="1"/>
          </p:cNvSpPr>
          <p:nvPr>
            <p:ph type="title"/>
          </p:nvPr>
        </p:nvSpPr>
        <p:spPr>
          <a:prstGeom prst="rect">
            <a:avLst/>
          </a:prstGeom>
        </p:spPr>
        <p:txBody>
          <a:bodyPr spcFirstLastPara="1" wrap="square" lIns="91425" tIns="91425" rIns="91425" bIns="91425" anchor="t" anchorCtr="0">
            <a:normAutofit/>
          </a:bodyPr>
          <a:lstStyle/>
          <a:p>
            <a:pPr marL="2286000" lvl="0" indent="457200" algn="l" rtl="0">
              <a:spcBef>
                <a:spcPts val="0"/>
              </a:spcBef>
              <a:spcAft>
                <a:spcPts val="0"/>
              </a:spcAft>
              <a:buNone/>
            </a:pPr>
            <a:r>
              <a:rPr lang="fr-FR" sz="2400" b="1">
                <a:solidFill>
                  <a:srgbClr val="3333FF"/>
                </a:solidFill>
              </a:rPr>
              <a:t>Evolution PNNS</a:t>
            </a:r>
            <a:endParaRPr sz="2400" b="1">
              <a:solidFill>
                <a:srgbClr val="3333FF"/>
              </a:solidFill>
            </a:endParaRPr>
          </a:p>
        </p:txBody>
      </p:sp>
      <p:sp>
        <p:nvSpPr>
          <p:cNvPr id="506" name="Google Shape;506;p70"/>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3" name="Espace réservé du numéro de diapositive 2">
            <a:extLst>
              <a:ext uri="{FF2B5EF4-FFF2-40B4-BE49-F238E27FC236}">
                <a16:creationId xmlns:a16="http://schemas.microsoft.com/office/drawing/2014/main" id="{6A162185-E635-4546-8DA0-E0544DE0A9A3}"/>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fr-FR" smtClean="0"/>
              <a:t>13</a:t>
            </a:fld>
            <a:endParaRPr lang="fr-FR"/>
          </a:p>
        </p:txBody>
      </p:sp>
      <p:pic>
        <p:nvPicPr>
          <p:cNvPr id="508" name="Google Shape;508;p70"/>
          <p:cNvPicPr preferRelativeResize="0"/>
          <p:nvPr/>
        </p:nvPicPr>
        <p:blipFill>
          <a:blip r:embed="rId3">
            <a:alphaModFix/>
          </a:blip>
          <a:stretch>
            <a:fillRect/>
          </a:stretch>
        </p:blipFill>
        <p:spPr>
          <a:xfrm>
            <a:off x="57150" y="2262188"/>
            <a:ext cx="9029700" cy="2333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311700" y="177167"/>
            <a:ext cx="8520600" cy="763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fr-FR" sz="2400" b="1">
                <a:solidFill>
                  <a:srgbClr val="3333FF"/>
                </a:solidFill>
                <a:highlight>
                  <a:srgbClr val="FFFFFF"/>
                </a:highlight>
              </a:rPr>
              <a:t>Programme national pour l'alimentation (PNA)</a:t>
            </a:r>
            <a:endParaRPr sz="2400" b="1">
              <a:solidFill>
                <a:srgbClr val="3333FF"/>
              </a:solidFill>
            </a:endParaRPr>
          </a:p>
        </p:txBody>
      </p:sp>
      <p:sp>
        <p:nvSpPr>
          <p:cNvPr id="157" name="Google Shape;157;p26"/>
          <p:cNvSpPr txBox="1">
            <a:spLocks noGrp="1"/>
          </p:cNvSpPr>
          <p:nvPr>
            <p:ph type="body" idx="1"/>
          </p:nvPr>
        </p:nvSpPr>
        <p:spPr>
          <a:xfrm>
            <a:off x="311700" y="866849"/>
            <a:ext cx="8520600" cy="51243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fr-FR" sz="2429">
                <a:solidFill>
                  <a:srgbClr val="202122"/>
                </a:solidFill>
                <a:highlight>
                  <a:srgbClr val="FFFFFF"/>
                </a:highlight>
              </a:rPr>
              <a:t>Le </a:t>
            </a:r>
            <a:r>
              <a:rPr lang="fr-FR" sz="2429" b="1">
                <a:solidFill>
                  <a:srgbClr val="202122"/>
                </a:solidFill>
                <a:highlight>
                  <a:srgbClr val="FFFFFF"/>
                </a:highlight>
              </a:rPr>
              <a:t>Programm</a:t>
            </a:r>
            <a:r>
              <a:rPr lang="fr-FR" sz="2400" b="1">
                <a:solidFill>
                  <a:srgbClr val="202122"/>
                </a:solidFill>
                <a:highlight>
                  <a:srgbClr val="FFFFFF"/>
                </a:highlight>
              </a:rPr>
              <a:t>e national pour l'alimentation</a:t>
            </a:r>
            <a:r>
              <a:rPr lang="fr-FR" sz="2400">
                <a:solidFill>
                  <a:srgbClr val="202122"/>
                </a:solidFill>
                <a:highlight>
                  <a:srgbClr val="FFFFFF"/>
                </a:highlight>
              </a:rPr>
              <a:t> est le cadre dans lequel est élaborée, en France, </a:t>
            </a:r>
            <a:r>
              <a:rPr lang="fr-FR" sz="2400" b="1">
                <a:solidFill>
                  <a:srgbClr val="202122"/>
                </a:solidFill>
                <a:highlight>
                  <a:srgbClr val="FFFFFF"/>
                </a:highlight>
              </a:rPr>
              <a:t>la politique publique de l'alimentation</a:t>
            </a:r>
            <a:r>
              <a:rPr lang="fr-FR" sz="2400">
                <a:solidFill>
                  <a:srgbClr val="202122"/>
                </a:solidFill>
                <a:highlight>
                  <a:srgbClr val="FFFFFF"/>
                </a:highlight>
              </a:rPr>
              <a:t> (Dépend de la DGAL).</a:t>
            </a:r>
            <a:endParaRPr sz="2400">
              <a:solidFill>
                <a:srgbClr val="202122"/>
              </a:solidFill>
              <a:highlight>
                <a:srgbClr val="FFFFFF"/>
              </a:highlight>
            </a:endParaRPr>
          </a:p>
          <a:p>
            <a:pPr marL="0" lvl="0" indent="0" algn="l" rtl="0">
              <a:lnSpc>
                <a:spcPct val="137500"/>
              </a:lnSpc>
              <a:spcBef>
                <a:spcPts val="1700"/>
              </a:spcBef>
              <a:spcAft>
                <a:spcPts val="0"/>
              </a:spcAft>
              <a:buClr>
                <a:schemeClr val="dk1"/>
              </a:buClr>
              <a:buSzPct val="45833"/>
              <a:buFont typeface="Arial"/>
              <a:buNone/>
            </a:pPr>
            <a:r>
              <a:rPr lang="fr-FR" sz="2400" b="1">
                <a:solidFill>
                  <a:schemeClr val="dk1"/>
                </a:solidFill>
                <a:highlight>
                  <a:srgbClr val="FFFFFF"/>
                </a:highlight>
              </a:rPr>
              <a:t>Premier programme PNA 2010-2013</a:t>
            </a:r>
            <a:endParaRPr sz="2400" b="1">
              <a:solidFill>
                <a:schemeClr val="dk1"/>
              </a:solidFill>
              <a:highlight>
                <a:srgbClr val="FFFFFF"/>
              </a:highlight>
            </a:endParaRPr>
          </a:p>
          <a:p>
            <a:pPr marL="457200" lvl="0" indent="-346710" algn="l" rtl="0">
              <a:spcBef>
                <a:spcPts val="400"/>
              </a:spcBef>
              <a:spcAft>
                <a:spcPts val="0"/>
              </a:spcAft>
              <a:buClr>
                <a:srgbClr val="202122"/>
              </a:buClr>
              <a:buSzPct val="100000"/>
              <a:buChar char="●"/>
            </a:pPr>
            <a:r>
              <a:rPr lang="fr-FR" sz="2400" b="1">
                <a:solidFill>
                  <a:srgbClr val="202122"/>
                </a:solidFill>
                <a:highlight>
                  <a:srgbClr val="FFFFFF"/>
                </a:highlight>
              </a:rPr>
              <a:t>l’accès de tous</a:t>
            </a:r>
            <a:r>
              <a:rPr lang="fr-FR" sz="2400">
                <a:solidFill>
                  <a:srgbClr val="202122"/>
                </a:solidFill>
                <a:highlight>
                  <a:srgbClr val="FFFFFF"/>
                </a:highlight>
              </a:rPr>
              <a:t> à une alimentation de qualité, </a:t>
            </a:r>
            <a:endParaRPr sz="2400">
              <a:solidFill>
                <a:srgbClr val="202122"/>
              </a:solidFill>
              <a:highlight>
                <a:srgbClr val="FFFFFF"/>
              </a:highlight>
            </a:endParaRPr>
          </a:p>
          <a:p>
            <a:pPr marL="457200" lvl="0" indent="-346710" algn="l" rtl="0">
              <a:spcBef>
                <a:spcPts val="0"/>
              </a:spcBef>
              <a:spcAft>
                <a:spcPts val="0"/>
              </a:spcAft>
              <a:buClr>
                <a:srgbClr val="202122"/>
              </a:buClr>
              <a:buSzPct val="100000"/>
              <a:buChar char="●"/>
            </a:pPr>
            <a:r>
              <a:rPr lang="fr-FR" sz="2400">
                <a:solidFill>
                  <a:srgbClr val="202122"/>
                </a:solidFill>
                <a:highlight>
                  <a:srgbClr val="FFFFFF"/>
                </a:highlight>
              </a:rPr>
              <a:t>l’</a:t>
            </a:r>
            <a:r>
              <a:rPr lang="fr-FR" sz="2400" b="1">
                <a:solidFill>
                  <a:srgbClr val="202122"/>
                </a:solidFill>
                <a:highlight>
                  <a:srgbClr val="FFFFFF"/>
                </a:highlight>
              </a:rPr>
              <a:t>amélioration de l’offre</a:t>
            </a:r>
            <a:r>
              <a:rPr lang="fr-FR" sz="2400">
                <a:solidFill>
                  <a:srgbClr val="202122"/>
                </a:solidFill>
                <a:highlight>
                  <a:srgbClr val="FFFFFF"/>
                </a:highlight>
              </a:rPr>
              <a:t> alimentaire, </a:t>
            </a:r>
            <a:endParaRPr sz="2400">
              <a:solidFill>
                <a:srgbClr val="202122"/>
              </a:solidFill>
              <a:highlight>
                <a:srgbClr val="FFFFFF"/>
              </a:highlight>
            </a:endParaRPr>
          </a:p>
          <a:p>
            <a:pPr marL="457200" lvl="0" indent="-346710" algn="l" rtl="0">
              <a:spcBef>
                <a:spcPts val="0"/>
              </a:spcBef>
              <a:spcAft>
                <a:spcPts val="0"/>
              </a:spcAft>
              <a:buClr>
                <a:srgbClr val="202122"/>
              </a:buClr>
              <a:buSzPct val="100000"/>
              <a:buChar char="●"/>
            </a:pPr>
            <a:r>
              <a:rPr lang="fr-FR" sz="2400">
                <a:solidFill>
                  <a:srgbClr val="202122"/>
                </a:solidFill>
                <a:highlight>
                  <a:srgbClr val="FFFFFF"/>
                </a:highlight>
              </a:rPr>
              <a:t>l’</a:t>
            </a:r>
            <a:r>
              <a:rPr lang="fr-FR" sz="2400" b="1">
                <a:solidFill>
                  <a:srgbClr val="202122"/>
                </a:solidFill>
                <a:highlight>
                  <a:srgbClr val="FFFFFF"/>
                </a:highlight>
              </a:rPr>
              <a:t>amélioration de la connaissance et de l’information</a:t>
            </a:r>
            <a:r>
              <a:rPr lang="fr-FR" sz="2400">
                <a:solidFill>
                  <a:srgbClr val="202122"/>
                </a:solidFill>
                <a:highlight>
                  <a:srgbClr val="FFFFFF"/>
                </a:highlight>
              </a:rPr>
              <a:t> sur l’alimentation, </a:t>
            </a:r>
            <a:endParaRPr sz="2400">
              <a:solidFill>
                <a:srgbClr val="202122"/>
              </a:solidFill>
              <a:highlight>
                <a:srgbClr val="FFFFFF"/>
              </a:highlight>
            </a:endParaRPr>
          </a:p>
          <a:p>
            <a:pPr marL="457200" lvl="0" indent="-346710" algn="l" rtl="0">
              <a:spcBef>
                <a:spcPts val="0"/>
              </a:spcBef>
              <a:spcAft>
                <a:spcPts val="0"/>
              </a:spcAft>
              <a:buClr>
                <a:srgbClr val="202122"/>
              </a:buClr>
              <a:buSzPct val="100000"/>
              <a:buChar char="●"/>
            </a:pPr>
            <a:r>
              <a:rPr lang="fr-FR" sz="2400">
                <a:solidFill>
                  <a:srgbClr val="202122"/>
                </a:solidFill>
                <a:highlight>
                  <a:srgbClr val="FFFFFF"/>
                </a:highlight>
              </a:rPr>
              <a:t>la </a:t>
            </a:r>
            <a:r>
              <a:rPr lang="fr-FR" sz="2400" b="1">
                <a:solidFill>
                  <a:srgbClr val="202122"/>
                </a:solidFill>
                <a:highlight>
                  <a:srgbClr val="FFFFFF"/>
                </a:highlight>
              </a:rPr>
              <a:t>promotion du patrimoine alimentaire et culinaire</a:t>
            </a:r>
            <a:r>
              <a:rPr lang="fr-FR" sz="2400">
                <a:solidFill>
                  <a:srgbClr val="202122"/>
                </a:solidFill>
                <a:highlight>
                  <a:srgbClr val="FFFFFF"/>
                </a:highlight>
              </a:rPr>
              <a:t> français</a:t>
            </a:r>
            <a:endParaRPr sz="2400">
              <a:solidFill>
                <a:srgbClr val="202122"/>
              </a:solidFill>
              <a:highlight>
                <a:srgbClr val="FFFFFF"/>
              </a:highlight>
            </a:endParaRPr>
          </a:p>
          <a:p>
            <a:pPr marL="0" lvl="0" indent="0" algn="l" rtl="0">
              <a:lnSpc>
                <a:spcPct val="137500"/>
              </a:lnSpc>
              <a:spcBef>
                <a:spcPts val="1700"/>
              </a:spcBef>
              <a:spcAft>
                <a:spcPts val="0"/>
              </a:spcAft>
              <a:buClr>
                <a:schemeClr val="dk1"/>
              </a:buClr>
              <a:buSzPct val="45833"/>
              <a:buFont typeface="Arial"/>
              <a:buNone/>
            </a:pPr>
            <a:r>
              <a:rPr lang="fr-FR" sz="2400" b="1">
                <a:solidFill>
                  <a:schemeClr val="dk1"/>
                </a:solidFill>
                <a:highlight>
                  <a:srgbClr val="FFFFFF"/>
                </a:highlight>
              </a:rPr>
              <a:t>Deuxième programme PNA 2014-2017</a:t>
            </a:r>
            <a:endParaRPr sz="2400" b="1">
              <a:solidFill>
                <a:schemeClr val="dk1"/>
              </a:solidFill>
              <a:highlight>
                <a:srgbClr val="FFFFFF"/>
              </a:highlight>
            </a:endParaRPr>
          </a:p>
          <a:p>
            <a:pPr marL="685800" lvl="0" indent="-346710" algn="l" rtl="0">
              <a:spcBef>
                <a:spcPts val="400"/>
              </a:spcBef>
              <a:spcAft>
                <a:spcPts val="0"/>
              </a:spcAft>
              <a:buClr>
                <a:srgbClr val="202122"/>
              </a:buClr>
              <a:buSzPct val="100000"/>
              <a:buChar char="●"/>
            </a:pPr>
            <a:r>
              <a:rPr lang="fr-FR" sz="2400">
                <a:solidFill>
                  <a:srgbClr val="202122"/>
                </a:solidFill>
                <a:highlight>
                  <a:srgbClr val="FFFFFF"/>
                </a:highlight>
              </a:rPr>
              <a:t>la </a:t>
            </a:r>
            <a:r>
              <a:rPr lang="fr-FR" sz="2400" b="1">
                <a:solidFill>
                  <a:srgbClr val="202122"/>
                </a:solidFill>
                <a:highlight>
                  <a:srgbClr val="FFFFFF"/>
                </a:highlight>
              </a:rPr>
              <a:t>justice sociale</a:t>
            </a:r>
            <a:r>
              <a:rPr lang="fr-FR" sz="2400">
                <a:solidFill>
                  <a:srgbClr val="202122"/>
                </a:solidFill>
                <a:highlight>
                  <a:srgbClr val="FFFFFF"/>
                </a:highlight>
              </a:rPr>
              <a:t> ;</a:t>
            </a:r>
            <a:endParaRPr sz="2400">
              <a:solidFill>
                <a:srgbClr val="202122"/>
              </a:solidFill>
              <a:highlight>
                <a:srgbClr val="FFFFFF"/>
              </a:highlight>
            </a:endParaRPr>
          </a:p>
          <a:p>
            <a:pPr marL="685800" lvl="0" indent="-346710" algn="l" rtl="0">
              <a:spcBef>
                <a:spcPts val="0"/>
              </a:spcBef>
              <a:spcAft>
                <a:spcPts val="0"/>
              </a:spcAft>
              <a:buClr>
                <a:srgbClr val="202122"/>
              </a:buClr>
              <a:buSzPct val="100000"/>
              <a:buChar char="●"/>
            </a:pPr>
            <a:r>
              <a:rPr lang="fr-FR" sz="2400" b="1">
                <a:solidFill>
                  <a:srgbClr val="202122"/>
                </a:solidFill>
                <a:highlight>
                  <a:srgbClr val="FFFFFF"/>
                </a:highlight>
              </a:rPr>
              <a:t>l’éducation alimentaire de la jeunesse </a:t>
            </a:r>
            <a:r>
              <a:rPr lang="fr-FR" sz="2400">
                <a:solidFill>
                  <a:srgbClr val="202122"/>
                </a:solidFill>
                <a:highlight>
                  <a:srgbClr val="FFFFFF"/>
                </a:highlight>
              </a:rPr>
              <a:t>;</a:t>
            </a:r>
            <a:endParaRPr sz="2400">
              <a:solidFill>
                <a:srgbClr val="202122"/>
              </a:solidFill>
              <a:highlight>
                <a:srgbClr val="FFFFFF"/>
              </a:highlight>
            </a:endParaRPr>
          </a:p>
          <a:p>
            <a:pPr marL="685800" lvl="0" indent="-346710" algn="l" rtl="0">
              <a:spcBef>
                <a:spcPts val="0"/>
              </a:spcBef>
              <a:spcAft>
                <a:spcPts val="0"/>
              </a:spcAft>
              <a:buClr>
                <a:srgbClr val="202122"/>
              </a:buClr>
              <a:buSzPct val="100000"/>
              <a:buChar char="●"/>
            </a:pPr>
            <a:r>
              <a:rPr lang="fr-FR" sz="2400">
                <a:solidFill>
                  <a:srgbClr val="202122"/>
                </a:solidFill>
                <a:highlight>
                  <a:srgbClr val="FFFFFF"/>
                </a:highlight>
              </a:rPr>
              <a:t>la lutte contre le </a:t>
            </a:r>
            <a:r>
              <a:rPr lang="fr-FR" sz="2400" b="1">
                <a:solidFill>
                  <a:srgbClr val="202122"/>
                </a:solidFill>
                <a:highlight>
                  <a:srgbClr val="FFFFFF"/>
                </a:highlight>
              </a:rPr>
              <a:t>gaspillage alimentaire</a:t>
            </a:r>
            <a:r>
              <a:rPr lang="fr-FR" sz="2400">
                <a:solidFill>
                  <a:schemeClr val="dk1"/>
                </a:solidFill>
                <a:highlight>
                  <a:srgbClr val="FFFFFF"/>
                </a:highlight>
              </a:rPr>
              <a:t> ;</a:t>
            </a:r>
            <a:endParaRPr sz="2400">
              <a:solidFill>
                <a:schemeClr val="dk1"/>
              </a:solidFill>
              <a:highlight>
                <a:srgbClr val="FFFFFF"/>
              </a:highlight>
            </a:endParaRPr>
          </a:p>
          <a:p>
            <a:pPr marL="685800" lvl="0" indent="-346710" algn="l" rtl="0">
              <a:spcBef>
                <a:spcPts val="0"/>
              </a:spcBef>
              <a:spcAft>
                <a:spcPts val="0"/>
              </a:spcAft>
              <a:buClr>
                <a:srgbClr val="202122"/>
              </a:buClr>
              <a:buSzPct val="100000"/>
              <a:buChar char="●"/>
            </a:pPr>
            <a:r>
              <a:rPr lang="fr-FR" sz="2400">
                <a:solidFill>
                  <a:srgbClr val="202122"/>
                </a:solidFill>
                <a:highlight>
                  <a:srgbClr val="FFFFFF"/>
                </a:highlight>
              </a:rPr>
              <a:t>le renforcement de l’</a:t>
            </a:r>
            <a:r>
              <a:rPr lang="fr-FR" sz="2400" b="1">
                <a:solidFill>
                  <a:srgbClr val="202122"/>
                </a:solidFill>
                <a:highlight>
                  <a:srgbClr val="FFFFFF"/>
                </a:highlight>
              </a:rPr>
              <a:t>ancrage territorial de notre alimentation.</a:t>
            </a:r>
            <a:endParaRPr sz="2400" b="1">
              <a:solidFill>
                <a:srgbClr val="202122"/>
              </a:solidFill>
              <a:highlight>
                <a:srgbClr val="FFFFFF"/>
              </a:highlight>
            </a:endParaRPr>
          </a:p>
          <a:p>
            <a:pPr marL="0" lvl="0" indent="0" algn="l" rtl="0">
              <a:spcBef>
                <a:spcPts val="100"/>
              </a:spcBef>
              <a:spcAft>
                <a:spcPts val="1200"/>
              </a:spcAft>
              <a:buNone/>
            </a:pPr>
            <a:endParaRPr sz="2400">
              <a:solidFill>
                <a:srgbClr val="202122"/>
              </a:solidFill>
              <a:highlight>
                <a:srgbClr val="FFFFFF"/>
              </a:highlight>
            </a:endParaRPr>
          </a:p>
        </p:txBody>
      </p:sp>
      <p:sp>
        <p:nvSpPr>
          <p:cNvPr id="3" name="Espace réservé du numéro de diapositive 2">
            <a:extLst>
              <a:ext uri="{FF2B5EF4-FFF2-40B4-BE49-F238E27FC236}">
                <a16:creationId xmlns:a16="http://schemas.microsoft.com/office/drawing/2014/main" id="{D288969D-6E7F-4822-B6CC-37BBA503B2C4}"/>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fr-FR" smtClean="0"/>
              <a:t>14</a:t>
            </a:fld>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311700" y="177167"/>
            <a:ext cx="8520600" cy="763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fr-FR" sz="2400" b="1">
                <a:solidFill>
                  <a:srgbClr val="3333FF"/>
                </a:solidFill>
                <a:highlight>
                  <a:srgbClr val="FFFFFF"/>
                </a:highlight>
              </a:rPr>
              <a:t>Programme national pour l'alimentation (PNA)</a:t>
            </a:r>
            <a:endParaRPr sz="2400" b="1">
              <a:solidFill>
                <a:srgbClr val="3333FF"/>
              </a:solidFill>
            </a:endParaRPr>
          </a:p>
        </p:txBody>
      </p:sp>
      <p:sp>
        <p:nvSpPr>
          <p:cNvPr id="165" name="Google Shape;165;p27"/>
          <p:cNvSpPr txBox="1">
            <a:spLocks noGrp="1"/>
          </p:cNvSpPr>
          <p:nvPr>
            <p:ph type="body" idx="1"/>
          </p:nvPr>
        </p:nvSpPr>
        <p:spPr>
          <a:xfrm>
            <a:off x="311700" y="940674"/>
            <a:ext cx="8520600" cy="5124300"/>
          </a:xfrm>
          <a:prstGeom prst="rect">
            <a:avLst/>
          </a:prstGeom>
        </p:spPr>
        <p:txBody>
          <a:bodyPr spcFirstLastPara="1" wrap="square" lIns="91425" tIns="91425" rIns="91425" bIns="91425" anchor="t" anchorCtr="0">
            <a:noAutofit/>
          </a:bodyPr>
          <a:lstStyle/>
          <a:p>
            <a:pPr marL="0" lvl="0" indent="0" algn="l" rtl="0">
              <a:lnSpc>
                <a:spcPct val="137500"/>
              </a:lnSpc>
              <a:spcBef>
                <a:spcPts val="1700"/>
              </a:spcBef>
              <a:spcAft>
                <a:spcPts val="0"/>
              </a:spcAft>
              <a:buClr>
                <a:schemeClr val="dk1"/>
              </a:buClr>
              <a:buSzPts val="1100"/>
              <a:buFont typeface="Arial"/>
              <a:buNone/>
            </a:pPr>
            <a:r>
              <a:rPr lang="fr-FR" sz="1900" b="1">
                <a:solidFill>
                  <a:schemeClr val="dk1"/>
                </a:solidFill>
                <a:highlight>
                  <a:srgbClr val="FFFFFF"/>
                </a:highlight>
              </a:rPr>
              <a:t>Troisième programme PNA 2019-2023</a:t>
            </a:r>
            <a:endParaRPr sz="1900" b="1">
              <a:solidFill>
                <a:schemeClr val="dk1"/>
              </a:solidFill>
              <a:highlight>
                <a:srgbClr val="FFFFFF"/>
              </a:highlight>
            </a:endParaRPr>
          </a:p>
          <a:p>
            <a:pPr marL="0" lvl="0" indent="0" algn="l" rtl="0">
              <a:spcBef>
                <a:spcPts val="500"/>
              </a:spcBef>
              <a:spcAft>
                <a:spcPts val="0"/>
              </a:spcAft>
              <a:buNone/>
            </a:pPr>
            <a:r>
              <a:rPr lang="fr-FR" sz="1900">
                <a:solidFill>
                  <a:srgbClr val="202122"/>
                </a:solidFill>
                <a:highlight>
                  <a:srgbClr val="FFFFFF"/>
                </a:highlight>
              </a:rPr>
              <a:t>À la suite des</a:t>
            </a:r>
            <a:r>
              <a:rPr lang="fr-FR" sz="1900">
                <a:solidFill>
                  <a:schemeClr val="dk1"/>
                </a:solidFill>
              </a:rPr>
              <a:t> </a:t>
            </a:r>
            <a:r>
              <a:rPr lang="fr-FR" sz="1900">
                <a:solidFill>
                  <a:schemeClr val="dk1"/>
                </a:solidFill>
                <a:uFill>
                  <a:noFill/>
                </a:uFill>
                <a:hlinkClick r:id="rId3">
                  <a:extLst>
                    <a:ext uri="{A12FA001-AC4F-418D-AE19-62706E023703}">
                      <ahyp:hlinkClr xmlns:ahyp="http://schemas.microsoft.com/office/drawing/2018/hyperlinkcolor" val="tx"/>
                    </a:ext>
                  </a:extLst>
                </a:hlinkClick>
              </a:rPr>
              <a:t>États généraux de l'alimentation</a:t>
            </a:r>
            <a:r>
              <a:rPr lang="fr-FR" sz="1900">
                <a:solidFill>
                  <a:schemeClr val="dk1"/>
                </a:solidFill>
              </a:rPr>
              <a:t> et aux </a:t>
            </a:r>
            <a:r>
              <a:rPr lang="fr-FR" sz="1900">
                <a:solidFill>
                  <a:srgbClr val="202122"/>
                </a:solidFill>
                <a:highlight>
                  <a:srgbClr val="FFFFFF"/>
                </a:highlight>
              </a:rPr>
              <a:t>attentes exprimées à cette occasion, le 3éme programme </a:t>
            </a:r>
            <a:r>
              <a:rPr lang="fr-FR" sz="1900" b="1">
                <a:solidFill>
                  <a:srgbClr val="202122"/>
                </a:solidFill>
                <a:highlight>
                  <a:srgbClr val="FFFFFF"/>
                </a:highlight>
              </a:rPr>
              <a:t>conserve les axes fondamentaux du précédent PNA, en tenant compte de nouvelles orientations. </a:t>
            </a:r>
            <a:endParaRPr sz="1900" b="1">
              <a:solidFill>
                <a:srgbClr val="202122"/>
              </a:solidFill>
              <a:highlight>
                <a:srgbClr val="FFFFFF"/>
              </a:highlight>
            </a:endParaRPr>
          </a:p>
          <a:p>
            <a:pPr marL="0" lvl="0" indent="0" algn="l" rtl="0">
              <a:spcBef>
                <a:spcPts val="500"/>
              </a:spcBef>
              <a:spcAft>
                <a:spcPts val="0"/>
              </a:spcAft>
              <a:buClr>
                <a:schemeClr val="dk1"/>
              </a:buClr>
              <a:buSzPts val="1100"/>
              <a:buFont typeface="Arial"/>
              <a:buNone/>
            </a:pPr>
            <a:endParaRPr sz="700">
              <a:solidFill>
                <a:srgbClr val="202122"/>
              </a:solidFill>
              <a:highlight>
                <a:srgbClr val="FFFFFF"/>
              </a:highlight>
            </a:endParaRPr>
          </a:p>
          <a:p>
            <a:pPr marL="0" lvl="0" indent="457200" algn="l" rtl="0">
              <a:spcBef>
                <a:spcPts val="500"/>
              </a:spcBef>
              <a:spcAft>
                <a:spcPts val="0"/>
              </a:spcAft>
              <a:buNone/>
            </a:pPr>
            <a:r>
              <a:rPr lang="fr-FR" sz="1900">
                <a:solidFill>
                  <a:srgbClr val="202122"/>
                </a:solidFill>
                <a:highlight>
                  <a:srgbClr val="FFFFFF"/>
                </a:highlight>
              </a:rPr>
              <a:t>Trois axes thématiques </a:t>
            </a:r>
            <a:r>
              <a:rPr lang="fr-FR" sz="1900" b="1">
                <a:solidFill>
                  <a:srgbClr val="202122"/>
                </a:solidFill>
                <a:highlight>
                  <a:srgbClr val="FFFFFF"/>
                </a:highlight>
              </a:rPr>
              <a:t>:</a:t>
            </a:r>
            <a:endParaRPr sz="1900" b="1">
              <a:solidFill>
                <a:srgbClr val="202122"/>
              </a:solidFill>
              <a:highlight>
                <a:srgbClr val="FFFFFF"/>
              </a:highlight>
            </a:endParaRPr>
          </a:p>
          <a:p>
            <a:pPr marL="685800" lvl="0" indent="-349250" algn="l" rtl="0">
              <a:spcBef>
                <a:spcPts val="300"/>
              </a:spcBef>
              <a:spcAft>
                <a:spcPts val="0"/>
              </a:spcAft>
              <a:buClr>
                <a:srgbClr val="202122"/>
              </a:buClr>
              <a:buSzPts val="1900"/>
              <a:buChar char="●"/>
            </a:pPr>
            <a:r>
              <a:rPr lang="fr-FR" sz="1900">
                <a:solidFill>
                  <a:srgbClr val="202122"/>
                </a:solidFill>
                <a:highlight>
                  <a:srgbClr val="FFFFFF"/>
                </a:highlight>
              </a:rPr>
              <a:t> </a:t>
            </a:r>
            <a:r>
              <a:rPr lang="fr-FR" sz="1900" b="1">
                <a:solidFill>
                  <a:srgbClr val="202122"/>
                </a:solidFill>
                <a:highlight>
                  <a:srgbClr val="FFFFFF"/>
                </a:highlight>
              </a:rPr>
              <a:t>la justice sociale</a:t>
            </a:r>
            <a:r>
              <a:rPr lang="fr-FR" sz="1900">
                <a:solidFill>
                  <a:srgbClr val="202122"/>
                </a:solidFill>
                <a:highlight>
                  <a:srgbClr val="FFFFFF"/>
                </a:highlight>
              </a:rPr>
              <a:t>,</a:t>
            </a:r>
            <a:endParaRPr sz="1900">
              <a:solidFill>
                <a:srgbClr val="202122"/>
              </a:solidFill>
              <a:highlight>
                <a:srgbClr val="FFFFFF"/>
              </a:highlight>
            </a:endParaRPr>
          </a:p>
          <a:p>
            <a:pPr marL="685800" lvl="0" indent="-349250" algn="l" rtl="0">
              <a:spcBef>
                <a:spcPts val="0"/>
              </a:spcBef>
              <a:spcAft>
                <a:spcPts val="0"/>
              </a:spcAft>
              <a:buClr>
                <a:srgbClr val="202122"/>
              </a:buClr>
              <a:buSzPts val="1900"/>
              <a:buChar char="●"/>
            </a:pPr>
            <a:r>
              <a:rPr lang="fr-FR" sz="1900">
                <a:solidFill>
                  <a:srgbClr val="202122"/>
                </a:solidFill>
                <a:highlight>
                  <a:srgbClr val="FFFFFF"/>
                </a:highlight>
              </a:rPr>
              <a:t> la lutte contre le </a:t>
            </a:r>
            <a:r>
              <a:rPr lang="fr-FR" sz="1900" b="1">
                <a:solidFill>
                  <a:srgbClr val="202122"/>
                </a:solidFill>
                <a:highlight>
                  <a:srgbClr val="FFFFFF"/>
                </a:highlight>
              </a:rPr>
              <a:t>gaspillage alimentaire</a:t>
            </a:r>
            <a:r>
              <a:rPr lang="fr-FR" sz="1900">
                <a:solidFill>
                  <a:srgbClr val="202122"/>
                </a:solidFill>
                <a:highlight>
                  <a:srgbClr val="FFFFFF"/>
                </a:highlight>
              </a:rPr>
              <a:t>, </a:t>
            </a:r>
            <a:endParaRPr sz="1900">
              <a:solidFill>
                <a:srgbClr val="202122"/>
              </a:solidFill>
              <a:highlight>
                <a:srgbClr val="FFFFFF"/>
              </a:highlight>
            </a:endParaRPr>
          </a:p>
          <a:p>
            <a:pPr marL="685800" lvl="0" indent="-349250" algn="l" rtl="0">
              <a:spcBef>
                <a:spcPts val="0"/>
              </a:spcBef>
              <a:spcAft>
                <a:spcPts val="0"/>
              </a:spcAft>
              <a:buClr>
                <a:srgbClr val="202122"/>
              </a:buClr>
              <a:buSzPts val="1900"/>
              <a:buChar char="●"/>
            </a:pPr>
            <a:r>
              <a:rPr lang="fr-FR" sz="1900">
                <a:solidFill>
                  <a:srgbClr val="202122"/>
                </a:solidFill>
                <a:highlight>
                  <a:srgbClr val="FFFFFF"/>
                </a:highlight>
              </a:rPr>
              <a:t>l’</a:t>
            </a:r>
            <a:r>
              <a:rPr lang="fr-FR" sz="1900" b="1">
                <a:solidFill>
                  <a:srgbClr val="202122"/>
                </a:solidFill>
                <a:highlight>
                  <a:srgbClr val="FFFFFF"/>
                </a:highlight>
              </a:rPr>
              <a:t>éducation alimentaire ;</a:t>
            </a:r>
            <a:endParaRPr sz="1900" b="1">
              <a:solidFill>
                <a:srgbClr val="202122"/>
              </a:solidFill>
              <a:highlight>
                <a:srgbClr val="FFFFFF"/>
              </a:highlight>
            </a:endParaRPr>
          </a:p>
          <a:p>
            <a:pPr marL="0" lvl="0" indent="0" algn="l" rtl="0">
              <a:spcBef>
                <a:spcPts val="300"/>
              </a:spcBef>
              <a:spcAft>
                <a:spcPts val="0"/>
              </a:spcAft>
              <a:buNone/>
            </a:pPr>
            <a:endParaRPr sz="700">
              <a:solidFill>
                <a:srgbClr val="202122"/>
              </a:solidFill>
              <a:highlight>
                <a:srgbClr val="FFFFFF"/>
              </a:highlight>
            </a:endParaRPr>
          </a:p>
          <a:p>
            <a:pPr marL="0" lvl="0" indent="457200" algn="l" rtl="0">
              <a:spcBef>
                <a:spcPts val="300"/>
              </a:spcBef>
              <a:spcAft>
                <a:spcPts val="0"/>
              </a:spcAft>
              <a:buNone/>
            </a:pPr>
            <a:r>
              <a:rPr lang="fr-FR" sz="1900">
                <a:solidFill>
                  <a:srgbClr val="202122"/>
                </a:solidFill>
                <a:highlight>
                  <a:srgbClr val="FFFFFF"/>
                </a:highlight>
              </a:rPr>
              <a:t>Deux axes transversaux : </a:t>
            </a:r>
            <a:endParaRPr sz="1900">
              <a:solidFill>
                <a:srgbClr val="202122"/>
              </a:solidFill>
              <a:highlight>
                <a:srgbClr val="FFFFFF"/>
              </a:highlight>
            </a:endParaRPr>
          </a:p>
          <a:p>
            <a:pPr marL="685800" lvl="0" indent="-349250" algn="l" rtl="0">
              <a:spcBef>
                <a:spcPts val="300"/>
              </a:spcBef>
              <a:spcAft>
                <a:spcPts val="0"/>
              </a:spcAft>
              <a:buClr>
                <a:srgbClr val="202122"/>
              </a:buClr>
              <a:buSzPts val="1900"/>
              <a:buChar char="●"/>
            </a:pPr>
            <a:r>
              <a:rPr lang="fr-FR" sz="1900" b="1">
                <a:solidFill>
                  <a:srgbClr val="202122"/>
                </a:solidFill>
                <a:highlight>
                  <a:srgbClr val="FFFFFF"/>
                </a:highlight>
              </a:rPr>
              <a:t>les projets alimentaires territoriaux (PAT)</a:t>
            </a:r>
            <a:r>
              <a:rPr lang="fr-FR" sz="1900">
                <a:solidFill>
                  <a:srgbClr val="202122"/>
                </a:solidFill>
                <a:highlight>
                  <a:srgbClr val="FFFFFF"/>
                </a:highlight>
              </a:rPr>
              <a:t> </a:t>
            </a:r>
            <a:endParaRPr sz="1900">
              <a:solidFill>
                <a:srgbClr val="202122"/>
              </a:solidFill>
              <a:highlight>
                <a:srgbClr val="FFFFFF"/>
              </a:highlight>
            </a:endParaRPr>
          </a:p>
          <a:p>
            <a:pPr marL="685800" lvl="0" indent="-349250" algn="l" rtl="0">
              <a:spcBef>
                <a:spcPts val="0"/>
              </a:spcBef>
              <a:spcAft>
                <a:spcPts val="0"/>
              </a:spcAft>
              <a:buClr>
                <a:srgbClr val="202122"/>
              </a:buClr>
              <a:buSzPts val="1900"/>
              <a:buChar char="●"/>
            </a:pPr>
            <a:r>
              <a:rPr lang="fr-FR" sz="1900">
                <a:solidFill>
                  <a:srgbClr val="202122"/>
                </a:solidFill>
                <a:highlight>
                  <a:srgbClr val="FFFFFF"/>
                </a:highlight>
              </a:rPr>
              <a:t>et la </a:t>
            </a:r>
            <a:r>
              <a:rPr lang="fr-FR" sz="1900" b="1">
                <a:solidFill>
                  <a:srgbClr val="202122"/>
                </a:solidFill>
                <a:highlight>
                  <a:srgbClr val="FFFFFF"/>
                </a:highlight>
              </a:rPr>
              <a:t>restauration collective</a:t>
            </a:r>
            <a:r>
              <a:rPr lang="fr-FR" sz="1900">
                <a:solidFill>
                  <a:srgbClr val="202122"/>
                </a:solidFill>
                <a:highlight>
                  <a:srgbClr val="FFFFFF"/>
                </a:highlight>
              </a:rPr>
              <a:t>. </a:t>
            </a:r>
            <a:endParaRPr sz="1900">
              <a:solidFill>
                <a:srgbClr val="202122"/>
              </a:solidFill>
              <a:highlight>
                <a:srgbClr val="FFFFFF"/>
              </a:highlight>
            </a:endParaRPr>
          </a:p>
        </p:txBody>
      </p:sp>
      <p:sp>
        <p:nvSpPr>
          <p:cNvPr id="3" name="Espace réservé du numéro de diapositive 2">
            <a:extLst>
              <a:ext uri="{FF2B5EF4-FFF2-40B4-BE49-F238E27FC236}">
                <a16:creationId xmlns:a16="http://schemas.microsoft.com/office/drawing/2014/main" id="{A921A5B7-D078-4720-90A1-C3C289F4D59A}"/>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fr-FR" smtClean="0"/>
              <a:t>15</a:t>
            </a:fld>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71"/>
          <p:cNvSpPr txBox="1">
            <a:spLocks noGrp="1"/>
          </p:cNvSpPr>
          <p:nvPr>
            <p:ph type="title"/>
          </p:nvPr>
        </p:nvSpPr>
        <p:spPr>
          <a:prstGeom prst="rect">
            <a:avLst/>
          </a:prstGeom>
        </p:spPr>
        <p:txBody>
          <a:bodyPr spcFirstLastPara="1" wrap="square" lIns="91425" tIns="91425" rIns="91425" bIns="91425" anchor="t" anchorCtr="0">
            <a:normAutofit/>
          </a:bodyPr>
          <a:lstStyle/>
          <a:p>
            <a:pPr marL="2286000" lvl="0" indent="457200" algn="l" rtl="0">
              <a:spcBef>
                <a:spcPts val="0"/>
              </a:spcBef>
              <a:spcAft>
                <a:spcPts val="0"/>
              </a:spcAft>
              <a:buNone/>
            </a:pPr>
            <a:r>
              <a:rPr lang="fr-FR" sz="2400" b="1">
                <a:solidFill>
                  <a:srgbClr val="3333FF"/>
                </a:solidFill>
              </a:rPr>
              <a:t>Evolution PNA</a:t>
            </a:r>
            <a:endParaRPr sz="2400" b="1">
              <a:solidFill>
                <a:srgbClr val="3333FF"/>
              </a:solidFill>
            </a:endParaRPr>
          </a:p>
        </p:txBody>
      </p:sp>
      <p:sp>
        <p:nvSpPr>
          <p:cNvPr id="515" name="Google Shape;515;p71"/>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3" name="Espace réservé du numéro de diapositive 2">
            <a:extLst>
              <a:ext uri="{FF2B5EF4-FFF2-40B4-BE49-F238E27FC236}">
                <a16:creationId xmlns:a16="http://schemas.microsoft.com/office/drawing/2014/main" id="{9C514A51-39C4-4F79-B9B6-6D8C1A26546C}"/>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fr-FR" smtClean="0"/>
              <a:t>16</a:t>
            </a:fld>
            <a:endParaRPr lang="fr-FR"/>
          </a:p>
        </p:txBody>
      </p:sp>
      <p:pic>
        <p:nvPicPr>
          <p:cNvPr id="517" name="Google Shape;517;p71"/>
          <p:cNvPicPr preferRelativeResize="0"/>
          <p:nvPr/>
        </p:nvPicPr>
        <p:blipFill>
          <a:blip r:embed="rId3">
            <a:alphaModFix/>
          </a:blip>
          <a:stretch>
            <a:fillRect/>
          </a:stretch>
        </p:blipFill>
        <p:spPr>
          <a:xfrm>
            <a:off x="614363" y="2366963"/>
            <a:ext cx="7915275" cy="2124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body" idx="1"/>
          </p:nvPr>
        </p:nvSpPr>
        <p:spPr>
          <a:xfrm>
            <a:off x="311700" y="212475"/>
            <a:ext cx="8520600" cy="5801100"/>
          </a:xfrm>
          <a:prstGeom prst="rect">
            <a:avLst/>
          </a:prstGeom>
        </p:spPr>
        <p:txBody>
          <a:bodyPr spcFirstLastPara="1" wrap="square" lIns="91425" tIns="91425" rIns="91425" bIns="91425" anchor="t" anchorCtr="0">
            <a:normAutofit/>
          </a:bodyPr>
          <a:lstStyle/>
          <a:p>
            <a:pPr marL="2286000" lvl="0" indent="457200" algn="l" rtl="0">
              <a:lnSpc>
                <a:spcPct val="100000"/>
              </a:lnSpc>
              <a:spcBef>
                <a:spcPts val="0"/>
              </a:spcBef>
              <a:spcAft>
                <a:spcPts val="0"/>
              </a:spcAft>
              <a:buNone/>
            </a:pPr>
            <a:endParaRPr sz="1400" b="1">
              <a:solidFill>
                <a:srgbClr val="3333FF"/>
              </a:solidFill>
            </a:endParaRPr>
          </a:p>
          <a:p>
            <a:pPr marL="0" lvl="0" indent="0" algn="ctr" rtl="0">
              <a:lnSpc>
                <a:spcPct val="100000"/>
              </a:lnSpc>
              <a:spcBef>
                <a:spcPts val="0"/>
              </a:spcBef>
              <a:spcAft>
                <a:spcPts val="0"/>
              </a:spcAft>
              <a:buNone/>
            </a:pPr>
            <a:endParaRPr sz="900">
              <a:solidFill>
                <a:srgbClr val="202122"/>
              </a:solidFill>
              <a:highlight>
                <a:srgbClr val="FFFFFF"/>
              </a:highlight>
            </a:endParaRPr>
          </a:p>
          <a:p>
            <a:pPr marL="0" lvl="0" indent="0" algn="ctr" rtl="0">
              <a:lnSpc>
                <a:spcPct val="100000"/>
              </a:lnSpc>
              <a:spcBef>
                <a:spcPts val="1000"/>
              </a:spcBef>
              <a:spcAft>
                <a:spcPts val="0"/>
              </a:spcAft>
              <a:buNone/>
            </a:pPr>
            <a:r>
              <a:rPr lang="fr-FR" sz="2400" b="1">
                <a:solidFill>
                  <a:srgbClr val="3333FF"/>
                </a:solidFill>
                <a:highlight>
                  <a:srgbClr val="FFFFFF"/>
                </a:highlight>
              </a:rPr>
              <a:t>Les projets Territoriaux Territoriaux (PAT)</a:t>
            </a:r>
            <a:endParaRPr sz="2400" b="1">
              <a:solidFill>
                <a:srgbClr val="3333FF"/>
              </a:solidFill>
              <a:highlight>
                <a:srgbClr val="FFFFFF"/>
              </a:highlight>
            </a:endParaRPr>
          </a:p>
          <a:p>
            <a:pPr marL="0" lvl="0" indent="0" algn="l" rtl="0">
              <a:lnSpc>
                <a:spcPct val="100000"/>
              </a:lnSpc>
              <a:spcBef>
                <a:spcPts val="1400"/>
              </a:spcBef>
              <a:spcAft>
                <a:spcPts val="0"/>
              </a:spcAft>
              <a:buClr>
                <a:schemeClr val="dk1"/>
              </a:buClr>
              <a:buSzPts val="1100"/>
              <a:buFont typeface="Arial"/>
              <a:buNone/>
            </a:pPr>
            <a:endParaRPr>
              <a:solidFill>
                <a:srgbClr val="202122"/>
              </a:solidFill>
              <a:highlight>
                <a:srgbClr val="FFFFFF"/>
              </a:highlight>
            </a:endParaRPr>
          </a:p>
          <a:p>
            <a:pPr marL="0" lvl="0" indent="0" algn="l" rtl="0">
              <a:lnSpc>
                <a:spcPct val="100000"/>
              </a:lnSpc>
              <a:spcBef>
                <a:spcPts val="1400"/>
              </a:spcBef>
              <a:spcAft>
                <a:spcPts val="0"/>
              </a:spcAft>
              <a:buNone/>
            </a:pPr>
            <a:r>
              <a:rPr lang="fr-FR" sz="1900">
                <a:solidFill>
                  <a:srgbClr val="3A3A3A"/>
                </a:solidFill>
              </a:rPr>
              <a:t>Les PAT ont pour </a:t>
            </a:r>
            <a:r>
              <a:rPr lang="fr-FR" sz="1900" b="1">
                <a:solidFill>
                  <a:srgbClr val="3A3A3A"/>
                </a:solidFill>
              </a:rPr>
              <a:t>objectif de relocaliser l'agriculture et l'alimentation dans les territoires</a:t>
            </a:r>
            <a:r>
              <a:rPr lang="fr-FR" sz="1900">
                <a:solidFill>
                  <a:srgbClr val="3A3A3A"/>
                </a:solidFill>
              </a:rPr>
              <a:t> en soutenant l'</a:t>
            </a:r>
            <a:r>
              <a:rPr lang="fr-FR" sz="1900" b="1">
                <a:solidFill>
                  <a:srgbClr val="3A3A3A"/>
                </a:solidFill>
              </a:rPr>
              <a:t>installation d'agriculteurs</a:t>
            </a:r>
            <a:r>
              <a:rPr lang="fr-FR" sz="1900">
                <a:solidFill>
                  <a:srgbClr val="3A3A3A"/>
                </a:solidFill>
              </a:rPr>
              <a:t>, les </a:t>
            </a:r>
            <a:r>
              <a:rPr lang="fr-FR" sz="1900" b="1">
                <a:solidFill>
                  <a:srgbClr val="3A3A3A"/>
                </a:solidFill>
              </a:rPr>
              <a:t>circuits courts</a:t>
            </a:r>
            <a:r>
              <a:rPr lang="fr-FR" sz="1900">
                <a:solidFill>
                  <a:srgbClr val="3A3A3A"/>
                </a:solidFill>
              </a:rPr>
              <a:t> ou les </a:t>
            </a:r>
            <a:r>
              <a:rPr lang="fr-FR" sz="1900" b="1">
                <a:solidFill>
                  <a:srgbClr val="3A3A3A"/>
                </a:solidFill>
              </a:rPr>
              <a:t>produits locaux dans les cantines</a:t>
            </a:r>
            <a:r>
              <a:rPr lang="fr-FR" sz="1900">
                <a:solidFill>
                  <a:srgbClr val="3A3A3A"/>
                </a:solidFill>
              </a:rPr>
              <a:t>.</a:t>
            </a:r>
            <a:endParaRPr sz="1900">
              <a:solidFill>
                <a:srgbClr val="3A3A3A"/>
              </a:solidFill>
            </a:endParaRPr>
          </a:p>
          <a:p>
            <a:pPr marL="0" lvl="0" indent="0" algn="l" rtl="0">
              <a:lnSpc>
                <a:spcPct val="100000"/>
              </a:lnSpc>
              <a:spcBef>
                <a:spcPts val="1400"/>
              </a:spcBef>
              <a:spcAft>
                <a:spcPts val="0"/>
              </a:spcAft>
              <a:buNone/>
            </a:pPr>
            <a:r>
              <a:rPr lang="fr-FR" sz="1900">
                <a:solidFill>
                  <a:srgbClr val="3A3A3A"/>
                </a:solidFill>
              </a:rPr>
              <a:t> Issus de la Loi d'avenir pour l'agriculture qui encourage leur développement depuis 2014, ils sont élaborés de manière collective à l’initiative des acteurs d'un territoire (collectivités, entreprises agricoles et agroalimentaires, artisans, citoyens etc.).</a:t>
            </a:r>
            <a:endParaRPr sz="1900">
              <a:solidFill>
                <a:srgbClr val="3A3A3A"/>
              </a:solidFill>
            </a:endParaRPr>
          </a:p>
          <a:p>
            <a:pPr marL="0" lvl="0" indent="0" algn="ctr" rtl="0">
              <a:lnSpc>
                <a:spcPct val="100000"/>
              </a:lnSpc>
              <a:spcBef>
                <a:spcPts val="1400"/>
              </a:spcBef>
              <a:spcAft>
                <a:spcPts val="1400"/>
              </a:spcAft>
              <a:buNone/>
            </a:pPr>
            <a:r>
              <a:rPr lang="fr-FR" sz="1900">
                <a:solidFill>
                  <a:srgbClr val="3A3A3A"/>
                </a:solidFill>
              </a:rPr>
              <a:t>A ce jour il y a </a:t>
            </a:r>
            <a:r>
              <a:rPr lang="fr-FR" sz="1900" b="1">
                <a:solidFill>
                  <a:srgbClr val="3A3A3A"/>
                </a:solidFill>
              </a:rPr>
              <a:t>430 projets</a:t>
            </a:r>
            <a:r>
              <a:rPr lang="fr-FR" sz="1900">
                <a:solidFill>
                  <a:srgbClr val="3A3A3A"/>
                </a:solidFill>
              </a:rPr>
              <a:t> </a:t>
            </a:r>
            <a:endParaRPr sz="1900">
              <a:solidFill>
                <a:srgbClr val="3A3A3A"/>
              </a:solidFill>
            </a:endParaRPr>
          </a:p>
        </p:txBody>
      </p:sp>
      <p:sp>
        <p:nvSpPr>
          <p:cNvPr id="3" name="Espace réservé du numéro de diapositive 2">
            <a:extLst>
              <a:ext uri="{FF2B5EF4-FFF2-40B4-BE49-F238E27FC236}">
                <a16:creationId xmlns:a16="http://schemas.microsoft.com/office/drawing/2014/main" id="{77896483-3073-4974-941C-DF257B4F5A51}"/>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fr-FR" smtClean="0"/>
              <a:t>17</a:t>
            </a:fld>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29"/>
          <p:cNvSpPr txBox="1">
            <a:spLocks noGrp="1"/>
          </p:cNvSpPr>
          <p:nvPr>
            <p:ph type="subTitle" idx="1"/>
          </p:nvPr>
        </p:nvSpPr>
        <p:spPr>
          <a:xfrm>
            <a:off x="857224" y="1071546"/>
            <a:ext cx="7129490" cy="521497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1400"/>
              <a:buNone/>
            </a:pPr>
            <a:endParaRPr sz="1400"/>
          </a:p>
          <a:p>
            <a:pPr marL="0" lvl="0" indent="0" algn="ctr" rtl="0">
              <a:spcBef>
                <a:spcPts val="400"/>
              </a:spcBef>
              <a:spcAft>
                <a:spcPts val="0"/>
              </a:spcAft>
              <a:buClr>
                <a:schemeClr val="dk1"/>
              </a:buClr>
              <a:buSzPts val="2000"/>
              <a:buNone/>
            </a:pPr>
            <a:r>
              <a:rPr lang="fr-FR" sz="2000">
                <a:solidFill>
                  <a:schemeClr val="dk1"/>
                </a:solidFill>
              </a:rPr>
              <a:t>‍</a:t>
            </a:r>
            <a:endParaRPr/>
          </a:p>
        </p:txBody>
      </p:sp>
      <p:sp>
        <p:nvSpPr>
          <p:cNvPr id="178" name="Google Shape;178;p29"/>
          <p:cNvSpPr txBox="1">
            <a:spLocks noGrp="1"/>
          </p:cNvSpPr>
          <p:nvPr>
            <p:ph type="ctrTitle" idx="4294967295"/>
          </p:nvPr>
        </p:nvSpPr>
        <p:spPr>
          <a:xfrm>
            <a:off x="0" y="214313"/>
            <a:ext cx="7772400" cy="92868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fr-FR" sz="2200"/>
            </a:br>
            <a:r>
              <a:rPr lang="fr-FR" sz="2400"/>
              <a:t> </a:t>
            </a:r>
            <a:br>
              <a:rPr lang="fr-FR" sz="2400"/>
            </a:br>
            <a:r>
              <a:rPr lang="fr-FR" sz="3100" b="1">
                <a:solidFill>
                  <a:srgbClr val="3333FF"/>
                </a:solidFill>
              </a:rPr>
              <a:t>6</a:t>
            </a:r>
            <a:br>
              <a:rPr lang="fr-FR" sz="2400"/>
            </a:br>
            <a:r>
              <a:rPr lang="fr-FR" sz="2700" b="1">
                <a:solidFill>
                  <a:srgbClr val="3333FF"/>
                </a:solidFill>
              </a:rPr>
              <a:t> </a:t>
            </a:r>
            <a:br>
              <a:rPr lang="fr-FR" sz="2700" b="1">
                <a:solidFill>
                  <a:srgbClr val="3333FF"/>
                </a:solidFill>
              </a:rPr>
            </a:br>
            <a:endParaRPr sz="2700" b="1">
              <a:solidFill>
                <a:srgbClr val="3333FF"/>
              </a:solidFill>
            </a:endParaRPr>
          </a:p>
        </p:txBody>
      </p:sp>
      <p:pic>
        <p:nvPicPr>
          <p:cNvPr id="182" name="Google Shape;182;p29"/>
          <p:cNvPicPr preferRelativeResize="0"/>
          <p:nvPr/>
        </p:nvPicPr>
        <p:blipFill>
          <a:blip r:embed="rId3">
            <a:alphaModFix/>
          </a:blip>
          <a:stretch>
            <a:fillRect/>
          </a:stretch>
        </p:blipFill>
        <p:spPr>
          <a:xfrm>
            <a:off x="163286" y="0"/>
            <a:ext cx="8817429" cy="6858001"/>
          </a:xfrm>
          <a:prstGeom prst="rect">
            <a:avLst/>
          </a:prstGeom>
          <a:noFill/>
          <a:ln>
            <a:noFill/>
          </a:ln>
        </p:spPr>
      </p:pic>
      <p:sp>
        <p:nvSpPr>
          <p:cNvPr id="2" name="Espace réservé du pied de page 1">
            <a:extLst>
              <a:ext uri="{FF2B5EF4-FFF2-40B4-BE49-F238E27FC236}">
                <a16:creationId xmlns:a16="http://schemas.microsoft.com/office/drawing/2014/main" id="{C6B9F2F7-ADA0-4110-A2F2-89C9848592EF}"/>
              </a:ext>
            </a:extLst>
          </p:cNvPr>
          <p:cNvSpPr>
            <a:spLocks noGrp="1"/>
          </p:cNvSpPr>
          <p:nvPr>
            <p:ph type="ftr" sz="quarter" idx="11"/>
          </p:nvPr>
        </p:nvSpPr>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785BB820-4D9B-4517-8460-39168439F67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18</a:t>
            </a:fld>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311700" y="987825"/>
            <a:ext cx="8520600" cy="5229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fr-FR" sz="2300" b="1">
                <a:solidFill>
                  <a:schemeClr val="accent1"/>
                </a:solidFill>
              </a:rPr>
              <a:t>PAT de Toulon Provence Méditerranée</a:t>
            </a:r>
            <a:endParaRPr sz="2300" b="1">
              <a:solidFill>
                <a:schemeClr val="accent1"/>
              </a:solidFill>
            </a:endParaRPr>
          </a:p>
          <a:p>
            <a:pPr marL="0" lvl="0" indent="0" algn="ctr" rtl="0">
              <a:spcBef>
                <a:spcPts val="0"/>
              </a:spcBef>
              <a:spcAft>
                <a:spcPts val="0"/>
              </a:spcAft>
              <a:buNone/>
            </a:pPr>
            <a:endParaRPr sz="1800"/>
          </a:p>
          <a:p>
            <a:pPr marL="0" lvl="0" indent="0" algn="ctr" rtl="0">
              <a:spcBef>
                <a:spcPts val="0"/>
              </a:spcBef>
              <a:spcAft>
                <a:spcPts val="0"/>
              </a:spcAft>
              <a:buNone/>
            </a:pPr>
            <a:r>
              <a:rPr lang="fr-FR" sz="1800"/>
              <a:t> Un </a:t>
            </a:r>
            <a:r>
              <a:rPr lang="fr-FR" sz="1800" b="1"/>
              <a:t>ancrage territorial </a:t>
            </a:r>
            <a:r>
              <a:rPr lang="fr-FR" sz="1800"/>
              <a:t>fort </a:t>
            </a:r>
            <a:r>
              <a:rPr lang="fr-FR" sz="1800" b="1"/>
              <a:t>AOP Figue de Solliès</a:t>
            </a:r>
            <a:r>
              <a:rPr lang="fr-FR" sz="1800"/>
              <a:t>, </a:t>
            </a:r>
            <a:r>
              <a:rPr lang="fr-FR" sz="1800" b="1"/>
              <a:t>AOC Huile de Provence</a:t>
            </a:r>
            <a:r>
              <a:rPr lang="fr-FR" sz="1800"/>
              <a:t>,</a:t>
            </a:r>
            <a:br>
              <a:rPr lang="fr-FR" sz="1800"/>
            </a:br>
            <a:r>
              <a:rPr lang="fr-FR" sz="1800"/>
              <a:t> </a:t>
            </a:r>
            <a:r>
              <a:rPr lang="fr-FR" sz="1800" b="1"/>
              <a:t>IGP Miel de Provence</a:t>
            </a:r>
            <a:r>
              <a:rPr lang="fr-FR" sz="1800"/>
              <a:t>, à préserver et développer notamment par une </a:t>
            </a:r>
            <a:r>
              <a:rPr lang="fr-FR" sz="1800" b="1"/>
              <a:t>dynamique d’appropriation du territoire</a:t>
            </a:r>
            <a:r>
              <a:rPr lang="fr-FR" sz="1800"/>
              <a:t> </a:t>
            </a:r>
            <a:endParaRPr sz="1800"/>
          </a:p>
          <a:p>
            <a:pPr marL="0" lvl="0" indent="0" algn="ctr" rtl="0">
              <a:spcBef>
                <a:spcPts val="0"/>
              </a:spcBef>
              <a:spcAft>
                <a:spcPts val="0"/>
              </a:spcAft>
              <a:buNone/>
            </a:pPr>
            <a:endParaRPr sz="1800"/>
          </a:p>
          <a:p>
            <a:pPr marL="0" lvl="0" indent="0" algn="ctr" rtl="0">
              <a:spcBef>
                <a:spcPts val="0"/>
              </a:spcBef>
              <a:spcAft>
                <a:spcPts val="0"/>
              </a:spcAft>
              <a:buNone/>
            </a:pPr>
            <a:r>
              <a:rPr lang="fr-FR" sz="1800" b="1"/>
              <a:t>L’éducation alimentaire </a:t>
            </a:r>
            <a:r>
              <a:rPr lang="fr-FR" sz="1800"/>
              <a:t>ou </a:t>
            </a:r>
            <a:r>
              <a:rPr lang="fr-FR" sz="1800" b="1"/>
              <a:t>changer les habitudes alimentaires</a:t>
            </a:r>
            <a:endParaRPr sz="1800" b="1"/>
          </a:p>
          <a:p>
            <a:pPr marL="0" lvl="0" indent="0" algn="ctr" rtl="0">
              <a:spcBef>
                <a:spcPts val="0"/>
              </a:spcBef>
              <a:spcAft>
                <a:spcPts val="0"/>
              </a:spcAft>
              <a:buNone/>
            </a:pPr>
            <a:r>
              <a:rPr lang="fr-FR" sz="1800"/>
              <a:t> </a:t>
            </a:r>
            <a:endParaRPr sz="1800"/>
          </a:p>
          <a:p>
            <a:pPr marL="0" lvl="0" indent="0" algn="ctr" rtl="0">
              <a:spcBef>
                <a:spcPts val="0"/>
              </a:spcBef>
              <a:spcAft>
                <a:spcPts val="0"/>
              </a:spcAft>
              <a:buNone/>
            </a:pPr>
            <a:r>
              <a:rPr lang="fr-FR" sz="1800" b="1"/>
              <a:t>La restauration collective</a:t>
            </a:r>
            <a:r>
              <a:rPr lang="fr-FR" sz="1800"/>
              <a:t> : Un diagnostic reste à réaliser pour identifier les différents établissements), le nombre de repas et les modes d’approvisionnement </a:t>
            </a:r>
            <a:endParaRPr sz="1800"/>
          </a:p>
          <a:p>
            <a:pPr marL="0" lvl="0" indent="0" algn="ctr" rtl="0">
              <a:spcBef>
                <a:spcPts val="0"/>
              </a:spcBef>
              <a:spcAft>
                <a:spcPts val="0"/>
              </a:spcAft>
              <a:buNone/>
            </a:pPr>
            <a:endParaRPr sz="1800"/>
          </a:p>
          <a:p>
            <a:pPr marL="0" lvl="0" indent="0" algn="ctr" rtl="0">
              <a:spcBef>
                <a:spcPts val="0"/>
              </a:spcBef>
              <a:spcAft>
                <a:spcPts val="0"/>
              </a:spcAft>
              <a:buClr>
                <a:schemeClr val="dk1"/>
              </a:buClr>
              <a:buSzPts val="1100"/>
              <a:buFont typeface="Arial"/>
              <a:buNone/>
            </a:pPr>
            <a:r>
              <a:rPr lang="fr-FR" sz="1800" b="1"/>
              <a:t>Le gaspillage alimentaire</a:t>
            </a:r>
            <a:r>
              <a:rPr lang="fr-FR" sz="1800"/>
              <a:t> : De nombreux restaurants scolaires s'organisent pour réduire le gaspillage alimentaire</a:t>
            </a:r>
            <a:endParaRPr sz="2800">
              <a:solidFill>
                <a:schemeClr val="dk2"/>
              </a:solidFill>
            </a:endParaRPr>
          </a:p>
          <a:p>
            <a:pPr marL="0" lvl="0" indent="0" algn="ctr" rtl="0">
              <a:spcBef>
                <a:spcPts val="0"/>
              </a:spcBef>
              <a:spcAft>
                <a:spcPts val="0"/>
              </a:spcAft>
              <a:buNone/>
            </a:pPr>
            <a:endParaRPr/>
          </a:p>
        </p:txBody>
      </p:sp>
      <p:sp>
        <p:nvSpPr>
          <p:cNvPr id="3" name="Espace réservé du numéro de diapositive 2">
            <a:extLst>
              <a:ext uri="{FF2B5EF4-FFF2-40B4-BE49-F238E27FC236}">
                <a16:creationId xmlns:a16="http://schemas.microsoft.com/office/drawing/2014/main" id="{35CB2CF3-1C32-45B9-ADE1-444AECFB0A0E}"/>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fr-FR" smtClean="0"/>
              <a:t>19</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idx="4294967295"/>
          </p:nvPr>
        </p:nvSpPr>
        <p:spPr>
          <a:xfrm>
            <a:off x="0" y="150813"/>
            <a:ext cx="7772400" cy="71628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3333FF"/>
              </a:buClr>
              <a:buSzPct val="100000"/>
              <a:buFont typeface="Calibri"/>
              <a:buNone/>
            </a:pPr>
            <a:br>
              <a:rPr lang="fr-FR" sz="3100" b="1" dirty="0">
                <a:solidFill>
                  <a:srgbClr val="3333FF"/>
                </a:solidFill>
              </a:rPr>
            </a:br>
            <a:endParaRPr sz="3100" b="1" dirty="0">
              <a:solidFill>
                <a:srgbClr val="3333FF"/>
              </a:solidFill>
            </a:endParaRPr>
          </a:p>
          <a:p>
            <a:pPr marL="0" lvl="0" indent="0" algn="ctr" rtl="0">
              <a:spcBef>
                <a:spcPts val="0"/>
              </a:spcBef>
              <a:spcAft>
                <a:spcPts val="0"/>
              </a:spcAft>
              <a:buClr>
                <a:srgbClr val="3333FF"/>
              </a:buClr>
              <a:buSzPct val="100000"/>
              <a:buFont typeface="Calibri"/>
              <a:buNone/>
            </a:pPr>
            <a:endParaRPr sz="3100" b="1" dirty="0">
              <a:solidFill>
                <a:srgbClr val="3333FF"/>
              </a:solidFill>
            </a:endParaRPr>
          </a:p>
          <a:p>
            <a:pPr marL="0" lvl="0" indent="0" algn="ctr" rtl="0">
              <a:spcBef>
                <a:spcPts val="0"/>
              </a:spcBef>
              <a:spcAft>
                <a:spcPts val="0"/>
              </a:spcAft>
              <a:buClr>
                <a:srgbClr val="3333FF"/>
              </a:buClr>
              <a:buSzPct val="103910"/>
              <a:buFont typeface="Calibri"/>
              <a:buNone/>
            </a:pPr>
            <a:endParaRPr sz="2983" b="1" dirty="0">
              <a:solidFill>
                <a:srgbClr val="3333FF"/>
              </a:solidFill>
            </a:endParaRPr>
          </a:p>
          <a:p>
            <a:pPr marL="0" lvl="0" indent="0" algn="ctr" rtl="0">
              <a:spcBef>
                <a:spcPts val="0"/>
              </a:spcBef>
              <a:spcAft>
                <a:spcPts val="0"/>
              </a:spcAft>
              <a:buClr>
                <a:srgbClr val="3333FF"/>
              </a:buClr>
              <a:buSzPct val="103910"/>
              <a:buFont typeface="Calibri"/>
              <a:buNone/>
            </a:pPr>
            <a:endParaRPr sz="2983" b="1" dirty="0">
              <a:solidFill>
                <a:srgbClr val="3333FF"/>
              </a:solidFill>
            </a:endParaRPr>
          </a:p>
          <a:p>
            <a:pPr marL="0" lvl="0" indent="0" algn="ctr" rtl="0">
              <a:spcBef>
                <a:spcPts val="0"/>
              </a:spcBef>
              <a:spcAft>
                <a:spcPts val="0"/>
              </a:spcAft>
              <a:buClr>
                <a:srgbClr val="3333FF"/>
              </a:buClr>
              <a:buSzPct val="103910"/>
              <a:buFont typeface="Calibri"/>
              <a:buNone/>
            </a:pPr>
            <a:endParaRPr sz="2983" b="1" dirty="0">
              <a:solidFill>
                <a:srgbClr val="3333FF"/>
              </a:solidFill>
            </a:endParaRPr>
          </a:p>
          <a:p>
            <a:pPr marL="0" lvl="0" indent="0" algn="ctr" rtl="0">
              <a:spcBef>
                <a:spcPts val="0"/>
              </a:spcBef>
              <a:spcAft>
                <a:spcPts val="0"/>
              </a:spcAft>
              <a:buNone/>
            </a:pPr>
            <a:endParaRPr sz="1094" b="1" dirty="0">
              <a:solidFill>
                <a:srgbClr val="3333FF"/>
              </a:solidFill>
            </a:endParaRPr>
          </a:p>
          <a:p>
            <a:pPr marL="0" lvl="0" indent="0" algn="ctr" rtl="0">
              <a:spcBef>
                <a:spcPts val="0"/>
              </a:spcBef>
              <a:spcAft>
                <a:spcPts val="0"/>
              </a:spcAft>
              <a:buNone/>
            </a:pPr>
            <a:r>
              <a:rPr lang="fr-FR" sz="3300" b="1" dirty="0">
                <a:solidFill>
                  <a:srgbClr val="3333FF"/>
                </a:solidFill>
              </a:rPr>
              <a:t>La Stratégie nationale pour l’alimentation </a:t>
            </a:r>
            <a:br>
              <a:rPr lang="fr-FR" sz="2650" b="1" dirty="0">
                <a:solidFill>
                  <a:srgbClr val="3333FF"/>
                </a:solidFill>
              </a:rPr>
            </a:br>
            <a:br>
              <a:rPr lang="fr-FR" sz="2000" b="1" dirty="0">
                <a:solidFill>
                  <a:srgbClr val="3333FF"/>
                </a:solidFill>
              </a:rPr>
            </a:br>
            <a:r>
              <a:rPr lang="fr-FR" sz="2000" b="1" dirty="0">
                <a:solidFill>
                  <a:srgbClr val="3333FF"/>
                </a:solidFill>
              </a:rPr>
              <a:t>1. Stratégie mondiale et Européenne</a:t>
            </a:r>
            <a:endParaRPr sz="2000" b="1" dirty="0">
              <a:solidFill>
                <a:srgbClr val="3333FF"/>
              </a:solidFill>
            </a:endParaRPr>
          </a:p>
          <a:p>
            <a:pPr marL="0" lvl="0" indent="0" algn="ctr" rtl="0">
              <a:spcBef>
                <a:spcPts val="0"/>
              </a:spcBef>
              <a:spcAft>
                <a:spcPts val="0"/>
              </a:spcAft>
              <a:buNone/>
            </a:pPr>
            <a:endParaRPr sz="2000" b="1" dirty="0">
              <a:solidFill>
                <a:srgbClr val="3333FF"/>
              </a:solidFill>
            </a:endParaRPr>
          </a:p>
          <a:p>
            <a:pPr marL="0" lvl="0" indent="0" algn="ctr" rtl="0">
              <a:spcBef>
                <a:spcPts val="0"/>
              </a:spcBef>
              <a:spcAft>
                <a:spcPts val="0"/>
              </a:spcAft>
              <a:buNone/>
            </a:pPr>
            <a:r>
              <a:rPr lang="fr-FR" sz="2000" b="1" dirty="0">
                <a:solidFill>
                  <a:srgbClr val="B45F06"/>
                </a:solidFill>
              </a:rPr>
              <a:t>2. Les divers plans</a:t>
            </a:r>
            <a:r>
              <a:rPr lang="fr-FR" sz="2000" b="1" dirty="0">
                <a:solidFill>
                  <a:srgbClr val="3333FF"/>
                </a:solidFill>
              </a:rPr>
              <a:t> alimentation Français</a:t>
            </a:r>
            <a:endParaRPr sz="2000" b="1" dirty="0">
              <a:solidFill>
                <a:srgbClr val="3333FF"/>
              </a:solidFill>
            </a:endParaRPr>
          </a:p>
          <a:p>
            <a:pPr marL="0" lvl="0" indent="0" algn="ctr" rtl="0">
              <a:spcBef>
                <a:spcPts val="0"/>
              </a:spcBef>
              <a:spcAft>
                <a:spcPts val="0"/>
              </a:spcAft>
              <a:buNone/>
            </a:pPr>
            <a:endParaRPr sz="2000" b="1" dirty="0">
              <a:solidFill>
                <a:srgbClr val="3333FF"/>
              </a:solidFill>
            </a:endParaRPr>
          </a:p>
          <a:p>
            <a:pPr marL="0" lvl="0" indent="0" algn="ctr" rtl="0">
              <a:spcBef>
                <a:spcPts val="0"/>
              </a:spcBef>
              <a:spcAft>
                <a:spcPts val="0"/>
              </a:spcAft>
              <a:buNone/>
            </a:pPr>
            <a:r>
              <a:rPr lang="fr-FR" sz="2000" b="1" dirty="0">
                <a:solidFill>
                  <a:srgbClr val="3333FF"/>
                </a:solidFill>
              </a:rPr>
              <a:t>3. La loi “</a:t>
            </a:r>
            <a:r>
              <a:rPr lang="fr-FR" sz="2000" b="1" dirty="0">
                <a:solidFill>
                  <a:srgbClr val="B45F06"/>
                </a:solidFill>
              </a:rPr>
              <a:t>Climat et Résilience</a:t>
            </a:r>
            <a:r>
              <a:rPr lang="fr-FR" sz="2000" b="1" dirty="0">
                <a:solidFill>
                  <a:srgbClr val="3333FF"/>
                </a:solidFill>
              </a:rPr>
              <a:t>”</a:t>
            </a:r>
            <a:endParaRPr sz="2000" b="1" dirty="0">
              <a:solidFill>
                <a:srgbClr val="3333FF"/>
              </a:solidFill>
            </a:endParaRPr>
          </a:p>
          <a:p>
            <a:pPr marL="0" lvl="0" indent="0" algn="ctr" rtl="0">
              <a:spcBef>
                <a:spcPts val="0"/>
              </a:spcBef>
              <a:spcAft>
                <a:spcPts val="0"/>
              </a:spcAft>
              <a:buNone/>
            </a:pPr>
            <a:endParaRPr sz="2000" b="1" dirty="0">
              <a:solidFill>
                <a:srgbClr val="3333FF"/>
              </a:solidFill>
            </a:endParaRPr>
          </a:p>
          <a:p>
            <a:pPr marL="0" lvl="0" indent="0" algn="ctr" rtl="0">
              <a:spcBef>
                <a:spcPts val="0"/>
              </a:spcBef>
              <a:spcAft>
                <a:spcPts val="0"/>
              </a:spcAft>
              <a:buNone/>
            </a:pPr>
            <a:r>
              <a:rPr lang="fr-FR" sz="2000" b="1" dirty="0">
                <a:solidFill>
                  <a:srgbClr val="3333FF"/>
                </a:solidFill>
              </a:rPr>
              <a:t>4. Quelles sont </a:t>
            </a:r>
            <a:r>
              <a:rPr lang="fr-FR" sz="2000" b="1" dirty="0">
                <a:solidFill>
                  <a:schemeClr val="accent3"/>
                </a:solidFill>
              </a:rPr>
              <a:t>l</a:t>
            </a:r>
            <a:r>
              <a:rPr lang="fr-FR" sz="2000" b="1" dirty="0">
                <a:solidFill>
                  <a:srgbClr val="B45F06"/>
                </a:solidFill>
              </a:rPr>
              <a:t>es étapes</a:t>
            </a:r>
            <a:r>
              <a:rPr lang="fr-FR" sz="2000" b="1" dirty="0">
                <a:solidFill>
                  <a:srgbClr val="3333FF"/>
                </a:solidFill>
              </a:rPr>
              <a:t> qui ont conduit à </a:t>
            </a:r>
            <a:br>
              <a:rPr lang="fr-FR" sz="2000" b="1" dirty="0">
                <a:solidFill>
                  <a:srgbClr val="3333FF"/>
                </a:solidFill>
              </a:rPr>
            </a:br>
            <a:r>
              <a:rPr lang="fr-FR" sz="2000" b="1" dirty="0">
                <a:solidFill>
                  <a:srgbClr val="3333FF"/>
                </a:solidFill>
              </a:rPr>
              <a:t>la loi "Climat et Résilience ?</a:t>
            </a:r>
            <a:br>
              <a:rPr lang="fr-FR" sz="2000" b="1" dirty="0">
                <a:solidFill>
                  <a:srgbClr val="3333FF"/>
                </a:solidFill>
              </a:rPr>
            </a:br>
            <a:br>
              <a:rPr lang="fr-FR" sz="2000" b="1" dirty="0">
                <a:solidFill>
                  <a:srgbClr val="3333FF"/>
                </a:solidFill>
              </a:rPr>
            </a:br>
            <a:r>
              <a:rPr lang="fr-FR" sz="2000" b="1" dirty="0">
                <a:solidFill>
                  <a:srgbClr val="3333FF"/>
                </a:solidFill>
              </a:rPr>
              <a:t>5. Quelles sont les </a:t>
            </a:r>
            <a:r>
              <a:rPr lang="fr-FR" sz="2000" b="1" dirty="0">
                <a:solidFill>
                  <a:srgbClr val="B45F06"/>
                </a:solidFill>
              </a:rPr>
              <a:t>principales mesures</a:t>
            </a:r>
            <a:r>
              <a:rPr lang="fr-FR" sz="2000" b="1" dirty="0">
                <a:solidFill>
                  <a:srgbClr val="3333FF"/>
                </a:solidFill>
              </a:rPr>
              <a:t> de </a:t>
            </a:r>
            <a:br>
              <a:rPr lang="fr-FR" sz="2000" b="1" dirty="0">
                <a:solidFill>
                  <a:srgbClr val="3333FF"/>
                </a:solidFill>
              </a:rPr>
            </a:br>
            <a:r>
              <a:rPr lang="fr-FR" sz="2000" b="1" dirty="0">
                <a:solidFill>
                  <a:srgbClr val="3333FF"/>
                </a:solidFill>
              </a:rPr>
              <a:t>la loi "Climat et Résilience" ?</a:t>
            </a:r>
            <a:endParaRPr sz="2000" b="1" dirty="0">
              <a:solidFill>
                <a:srgbClr val="3333FF"/>
              </a:solidFill>
            </a:endParaRPr>
          </a:p>
          <a:p>
            <a:pPr marL="0" lvl="0" indent="0" algn="ctr" rtl="0">
              <a:spcBef>
                <a:spcPts val="0"/>
              </a:spcBef>
              <a:spcAft>
                <a:spcPts val="0"/>
              </a:spcAft>
              <a:buNone/>
            </a:pPr>
            <a:br>
              <a:rPr lang="fr-FR" sz="2000" b="1" dirty="0">
                <a:solidFill>
                  <a:srgbClr val="3333FF"/>
                </a:solidFill>
              </a:rPr>
            </a:br>
            <a:r>
              <a:rPr lang="fr-FR" sz="2000" b="1" dirty="0">
                <a:solidFill>
                  <a:srgbClr val="3333FF"/>
                </a:solidFill>
              </a:rPr>
              <a:t>6. </a:t>
            </a:r>
            <a:r>
              <a:rPr lang="fr-FR" sz="2000" b="1" dirty="0">
                <a:solidFill>
                  <a:srgbClr val="B45F06"/>
                </a:solidFill>
              </a:rPr>
              <a:t>Nouvel article</a:t>
            </a:r>
            <a:r>
              <a:rPr lang="fr-FR" sz="2000" b="1" dirty="0">
                <a:solidFill>
                  <a:srgbClr val="3333FF"/>
                </a:solidFill>
              </a:rPr>
              <a:t> intégré à loi "Climat et Résilience"</a:t>
            </a:r>
            <a:endParaRPr sz="2000" b="1" dirty="0">
              <a:solidFill>
                <a:srgbClr val="3333FF"/>
              </a:solidFill>
            </a:endParaRPr>
          </a:p>
          <a:p>
            <a:pPr marL="0" lvl="0" indent="0" algn="ctr" rtl="0">
              <a:spcBef>
                <a:spcPts val="0"/>
              </a:spcBef>
              <a:spcAft>
                <a:spcPts val="0"/>
              </a:spcAft>
              <a:buNone/>
            </a:pPr>
            <a:endParaRPr sz="2000" b="1" dirty="0">
              <a:solidFill>
                <a:srgbClr val="3333FF"/>
              </a:solidFill>
            </a:endParaRPr>
          </a:p>
          <a:p>
            <a:pPr marL="0" lvl="0" indent="0" algn="ctr" rtl="0">
              <a:spcBef>
                <a:spcPts val="0"/>
              </a:spcBef>
              <a:spcAft>
                <a:spcPts val="0"/>
              </a:spcAft>
              <a:buNone/>
            </a:pPr>
            <a:r>
              <a:rPr lang="fr-FR" sz="2000" b="1" dirty="0">
                <a:solidFill>
                  <a:srgbClr val="3333FF"/>
                </a:solidFill>
              </a:rPr>
              <a:t>7. Contribution du CNA à la</a:t>
            </a:r>
            <a:endParaRPr sz="2000" b="1" dirty="0">
              <a:solidFill>
                <a:srgbClr val="3333FF"/>
              </a:solidFill>
            </a:endParaRPr>
          </a:p>
          <a:p>
            <a:pPr marL="0" lvl="0" indent="0" algn="ctr" rtl="0">
              <a:spcBef>
                <a:spcPts val="0"/>
              </a:spcBef>
              <a:spcAft>
                <a:spcPts val="0"/>
              </a:spcAft>
              <a:buNone/>
            </a:pPr>
            <a:r>
              <a:rPr lang="fr-FR" sz="2000" b="1" dirty="0">
                <a:solidFill>
                  <a:srgbClr val="B45F06"/>
                </a:solidFill>
              </a:rPr>
              <a:t>Stratégie nationale</a:t>
            </a:r>
            <a:r>
              <a:rPr lang="fr-FR" sz="2000" b="1" dirty="0">
                <a:solidFill>
                  <a:srgbClr val="3333FF"/>
                </a:solidFill>
              </a:rPr>
              <a:t> pour l’alimentation, </a:t>
            </a:r>
            <a:br>
              <a:rPr lang="fr-FR" sz="2000" b="1" dirty="0">
                <a:solidFill>
                  <a:srgbClr val="3333FF"/>
                </a:solidFill>
              </a:rPr>
            </a:br>
            <a:r>
              <a:rPr lang="fr-FR" sz="2000" b="1" dirty="0">
                <a:solidFill>
                  <a:srgbClr val="3333FF"/>
                </a:solidFill>
              </a:rPr>
              <a:t>la nutrition et le climat</a:t>
            </a:r>
            <a:r>
              <a:rPr lang="fr-FR" sz="2000" b="1" dirty="0"/>
              <a:t> </a:t>
            </a:r>
            <a:r>
              <a:rPr lang="fr-FR" sz="2000" b="1" dirty="0">
                <a:solidFill>
                  <a:srgbClr val="3333FF"/>
                </a:solidFill>
              </a:rPr>
              <a:t> (SNANC)</a:t>
            </a:r>
            <a:br>
              <a:rPr lang="fr-FR" sz="2000" b="1" dirty="0">
                <a:solidFill>
                  <a:srgbClr val="3333FF"/>
                </a:solidFill>
              </a:rPr>
            </a:br>
            <a:endParaRPr sz="2000" b="1" dirty="0">
              <a:solidFill>
                <a:srgbClr val="3333FF"/>
              </a:solidFill>
            </a:endParaRPr>
          </a:p>
          <a:p>
            <a:pPr marL="0" lvl="0" indent="0" algn="ctr" rtl="0">
              <a:spcBef>
                <a:spcPts val="0"/>
              </a:spcBef>
              <a:spcAft>
                <a:spcPts val="0"/>
              </a:spcAft>
              <a:buClr>
                <a:srgbClr val="3333FF"/>
              </a:buClr>
              <a:buSzPct val="129166"/>
              <a:buFont typeface="Calibri"/>
              <a:buNone/>
            </a:pPr>
            <a:br>
              <a:rPr lang="fr-FR" sz="2400" b="1" dirty="0">
                <a:solidFill>
                  <a:srgbClr val="3333FF"/>
                </a:solidFill>
              </a:rPr>
            </a:br>
            <a:br>
              <a:rPr lang="fr-FR" sz="2400" b="1" dirty="0">
                <a:solidFill>
                  <a:srgbClr val="3333FF"/>
                </a:solidFill>
              </a:rPr>
            </a:br>
            <a:br>
              <a:rPr lang="fr-FR" sz="2400" b="1" dirty="0">
                <a:solidFill>
                  <a:srgbClr val="3333FF"/>
                </a:solidFill>
              </a:rPr>
            </a:br>
            <a:br>
              <a:rPr lang="fr-FR" sz="2400" b="1" dirty="0">
                <a:solidFill>
                  <a:srgbClr val="3333FF"/>
                </a:solidFill>
              </a:rPr>
            </a:br>
            <a:br>
              <a:rPr lang="fr-FR" sz="2400" b="1" dirty="0">
                <a:solidFill>
                  <a:srgbClr val="3333FF"/>
                </a:solidFill>
              </a:rPr>
            </a:br>
            <a:br>
              <a:rPr lang="fr-FR" sz="2400" b="1" dirty="0">
                <a:solidFill>
                  <a:srgbClr val="3333FF"/>
                </a:solidFill>
              </a:rPr>
            </a:br>
            <a:br>
              <a:rPr lang="fr-FR" sz="2400" b="1" dirty="0">
                <a:solidFill>
                  <a:srgbClr val="3333FF"/>
                </a:solidFill>
              </a:rPr>
            </a:br>
            <a:br>
              <a:rPr lang="fr-FR" sz="2400" b="1" dirty="0">
                <a:solidFill>
                  <a:srgbClr val="3333FF"/>
                </a:solidFill>
              </a:rPr>
            </a:br>
            <a:br>
              <a:rPr lang="fr-FR" sz="2400" b="1" dirty="0">
                <a:solidFill>
                  <a:srgbClr val="3333FF"/>
                </a:solidFill>
              </a:rPr>
            </a:br>
            <a:endParaRPr sz="2400" b="1" dirty="0">
              <a:solidFill>
                <a:srgbClr val="3333FF"/>
              </a:solidFill>
            </a:endParaRPr>
          </a:p>
        </p:txBody>
      </p:sp>
      <p:sp>
        <p:nvSpPr>
          <p:cNvPr id="2" name="Espace réservé du pied de page 1">
            <a:extLst>
              <a:ext uri="{FF2B5EF4-FFF2-40B4-BE49-F238E27FC236}">
                <a16:creationId xmlns:a16="http://schemas.microsoft.com/office/drawing/2014/main" id="{363FE2A7-81E8-4A70-8279-9B038159F8C5}"/>
              </a:ext>
            </a:extLst>
          </p:cNvPr>
          <p:cNvSpPr>
            <a:spLocks noGrp="1"/>
          </p:cNvSpPr>
          <p:nvPr>
            <p:ph type="ftr" sz="quarter" idx="11"/>
          </p:nvPr>
        </p:nvSpPr>
        <p:spPr>
          <a:xfrm>
            <a:off x="1942414" y="6135809"/>
            <a:ext cx="6051211"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881B39E2-2F0B-4889-9992-4BC7EF33B17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311700" y="987825"/>
            <a:ext cx="8520600" cy="5229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sp>
        <p:nvSpPr>
          <p:cNvPr id="3" name="Espace réservé du numéro de diapositive 2">
            <a:extLst>
              <a:ext uri="{FF2B5EF4-FFF2-40B4-BE49-F238E27FC236}">
                <a16:creationId xmlns:a16="http://schemas.microsoft.com/office/drawing/2014/main" id="{984DEB8C-A29E-4707-86C2-D35C70ACB823}"/>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fr-FR" smtClean="0"/>
              <a:t>20</a:t>
            </a:fld>
            <a:endParaRPr lang="fr-FR"/>
          </a:p>
        </p:txBody>
      </p:sp>
      <p:pic>
        <p:nvPicPr>
          <p:cNvPr id="197" name="Google Shape;197;p31"/>
          <p:cNvPicPr preferRelativeResize="0"/>
          <p:nvPr/>
        </p:nvPicPr>
        <p:blipFill>
          <a:blip r:embed="rId3">
            <a:alphaModFix/>
          </a:blip>
          <a:stretch>
            <a:fillRect/>
          </a:stretch>
        </p:blipFill>
        <p:spPr>
          <a:xfrm>
            <a:off x="0" y="208417"/>
            <a:ext cx="9144001" cy="644116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32"/>
          <p:cNvSpPr txBox="1">
            <a:spLocks noGrp="1"/>
          </p:cNvSpPr>
          <p:nvPr>
            <p:ph type="subTitle" idx="1"/>
          </p:nvPr>
        </p:nvSpPr>
        <p:spPr>
          <a:xfrm>
            <a:off x="642900" y="1012800"/>
            <a:ext cx="7129500" cy="50595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2000"/>
              <a:buNone/>
            </a:pPr>
            <a:endParaRPr sz="2000" b="1" dirty="0">
              <a:solidFill>
                <a:schemeClr val="dk1"/>
              </a:solidFill>
            </a:endParaRPr>
          </a:p>
          <a:p>
            <a:pPr marL="0" lvl="0" indent="0" algn="ctr" rtl="0">
              <a:spcBef>
                <a:spcPts val="0"/>
              </a:spcBef>
              <a:spcAft>
                <a:spcPts val="0"/>
              </a:spcAft>
              <a:buClr>
                <a:schemeClr val="dk1"/>
              </a:buClr>
              <a:buSzPts val="2000"/>
              <a:buNone/>
            </a:pPr>
            <a:r>
              <a:rPr lang="fr-FR" sz="2000" b="1" dirty="0">
                <a:solidFill>
                  <a:schemeClr val="dk1"/>
                </a:solidFill>
              </a:rPr>
              <a:t>La loi "Climat et Résilience"</a:t>
            </a:r>
            <a:r>
              <a:rPr lang="fr-FR" sz="2000" dirty="0">
                <a:solidFill>
                  <a:schemeClr val="dk1"/>
                </a:solidFill>
              </a:rPr>
              <a:t> (24 août 2021)</a:t>
            </a:r>
            <a:endParaRPr dirty="0"/>
          </a:p>
          <a:p>
            <a:pPr marL="0" lvl="0" indent="0" algn="ctr" rtl="0">
              <a:spcBef>
                <a:spcPts val="0"/>
              </a:spcBef>
              <a:spcAft>
                <a:spcPts val="0"/>
              </a:spcAft>
              <a:buClr>
                <a:schemeClr val="dk1"/>
              </a:buClr>
              <a:buSzPts val="2000"/>
              <a:buNone/>
            </a:pPr>
            <a:r>
              <a:rPr lang="fr-FR" sz="2000" dirty="0">
                <a:solidFill>
                  <a:schemeClr val="dk1"/>
                </a:solidFill>
              </a:rPr>
              <a:t>traduit une partie des 146 propositions de la Convention citoyenne pour le climat (CCC) retenues pour </a:t>
            </a:r>
            <a:r>
              <a:rPr lang="fr-FR" sz="2000" b="1" dirty="0">
                <a:solidFill>
                  <a:schemeClr val="dk1"/>
                </a:solidFill>
              </a:rPr>
              <a:t>réduire les émissions de gaz à effet de serre de 40% d'ici 2030. </a:t>
            </a:r>
            <a:endParaRPr sz="2000" dirty="0">
              <a:solidFill>
                <a:schemeClr val="dk1"/>
              </a:solidFill>
            </a:endParaRPr>
          </a:p>
          <a:p>
            <a:pPr marL="0" lvl="0" indent="0" algn="ctr" rtl="0">
              <a:spcBef>
                <a:spcPts val="0"/>
              </a:spcBef>
              <a:spcAft>
                <a:spcPts val="0"/>
              </a:spcAft>
              <a:buClr>
                <a:schemeClr val="dk1"/>
              </a:buClr>
              <a:buSzPts val="2000"/>
              <a:buNone/>
            </a:pPr>
            <a:endParaRPr sz="2000" dirty="0">
              <a:solidFill>
                <a:schemeClr val="dk1"/>
              </a:solidFill>
            </a:endParaRPr>
          </a:p>
          <a:p>
            <a:pPr marL="0" lvl="0" indent="0" algn="ctr" rtl="0">
              <a:spcBef>
                <a:spcPts val="340"/>
              </a:spcBef>
              <a:spcAft>
                <a:spcPts val="0"/>
              </a:spcAft>
              <a:buClr>
                <a:schemeClr val="dk1"/>
              </a:buClr>
              <a:buSzPts val="2000"/>
              <a:buNone/>
            </a:pPr>
            <a:r>
              <a:rPr lang="fr-FR" sz="2000" dirty="0">
                <a:solidFill>
                  <a:schemeClr val="dk1"/>
                </a:solidFill>
              </a:rPr>
              <a:t>La loi s'articule autour des cinq thématiques :</a:t>
            </a:r>
            <a:endParaRPr dirty="0"/>
          </a:p>
          <a:p>
            <a:pPr marL="0" lvl="0" indent="0" algn="ctr" rtl="0">
              <a:spcBef>
                <a:spcPts val="442"/>
              </a:spcBef>
              <a:spcAft>
                <a:spcPts val="0"/>
              </a:spcAft>
              <a:buClr>
                <a:schemeClr val="dk1"/>
              </a:buClr>
              <a:buSzPts val="2600"/>
              <a:buNone/>
            </a:pPr>
            <a:r>
              <a:rPr lang="fr-FR" sz="2600" dirty="0">
                <a:solidFill>
                  <a:schemeClr val="dk1"/>
                </a:solidFill>
              </a:rPr>
              <a:t> </a:t>
            </a:r>
            <a:r>
              <a:rPr lang="fr-FR" sz="2300" b="1" dirty="0">
                <a:solidFill>
                  <a:schemeClr val="dk1"/>
                </a:solidFill>
              </a:rPr>
              <a:t>consommer, produire et travailler, se déplacer, </a:t>
            </a:r>
            <a:br>
              <a:rPr lang="fr-FR" sz="2300" b="1" dirty="0">
                <a:solidFill>
                  <a:schemeClr val="dk1"/>
                </a:solidFill>
              </a:rPr>
            </a:br>
            <a:r>
              <a:rPr lang="fr-FR" sz="2300" b="1" dirty="0">
                <a:solidFill>
                  <a:schemeClr val="dk1"/>
                </a:solidFill>
              </a:rPr>
              <a:t>se loger et se nourrir.</a:t>
            </a:r>
            <a:endParaRPr sz="2600" b="1" dirty="0">
              <a:solidFill>
                <a:schemeClr val="dk1"/>
              </a:solidFill>
            </a:endParaRPr>
          </a:p>
          <a:p>
            <a:pPr marL="0" lvl="0" indent="0" algn="ctr" rtl="0">
              <a:spcBef>
                <a:spcPts val="340"/>
              </a:spcBef>
              <a:spcAft>
                <a:spcPts val="0"/>
              </a:spcAft>
              <a:buClr>
                <a:schemeClr val="dk1"/>
              </a:buClr>
              <a:buSzPts val="2000"/>
              <a:buNone/>
            </a:pPr>
            <a:br>
              <a:rPr lang="fr-FR" sz="2000" b="1" dirty="0">
                <a:solidFill>
                  <a:schemeClr val="dk1"/>
                </a:solidFill>
              </a:rPr>
            </a:br>
            <a:r>
              <a:rPr lang="fr-FR" sz="2000" b="1" dirty="0">
                <a:solidFill>
                  <a:schemeClr val="dk1"/>
                </a:solidFill>
              </a:rPr>
              <a:t> </a:t>
            </a:r>
            <a:r>
              <a:rPr lang="fr-FR" sz="2000" dirty="0">
                <a:solidFill>
                  <a:schemeClr val="dk1"/>
                </a:solidFill>
              </a:rPr>
              <a:t>Elle renforce aussi les </a:t>
            </a:r>
            <a:r>
              <a:rPr lang="fr-FR" sz="2000" b="1" dirty="0">
                <a:solidFill>
                  <a:schemeClr val="dk1"/>
                </a:solidFill>
              </a:rPr>
              <a:t>sanctions</a:t>
            </a:r>
            <a:r>
              <a:rPr lang="fr-FR" sz="2000" dirty="0">
                <a:solidFill>
                  <a:schemeClr val="dk1"/>
                </a:solidFill>
              </a:rPr>
              <a:t> en cas d'atteintes à l'environnement.</a:t>
            </a:r>
            <a:endParaRPr dirty="0"/>
          </a:p>
          <a:p>
            <a:pPr marL="0" lvl="0" indent="0" algn="ctr" rtl="0">
              <a:spcBef>
                <a:spcPts val="340"/>
              </a:spcBef>
              <a:spcAft>
                <a:spcPts val="0"/>
              </a:spcAft>
              <a:buClr>
                <a:srgbClr val="888888"/>
              </a:buClr>
              <a:buSzPts val="2000"/>
              <a:buNone/>
            </a:pPr>
            <a:endParaRPr sz="2000" dirty="0">
              <a:solidFill>
                <a:schemeClr val="dk1"/>
              </a:solidFill>
            </a:endParaRPr>
          </a:p>
          <a:p>
            <a:pPr marL="0" lvl="0" indent="0" algn="ctr" rtl="0">
              <a:spcBef>
                <a:spcPts val="238"/>
              </a:spcBef>
              <a:spcAft>
                <a:spcPts val="0"/>
              </a:spcAft>
              <a:buClr>
                <a:srgbClr val="888888"/>
              </a:buClr>
              <a:buSzPts val="1400"/>
              <a:buNone/>
            </a:pPr>
            <a:endParaRPr sz="1400" dirty="0">
              <a:solidFill>
                <a:schemeClr val="dk1"/>
              </a:solidFill>
            </a:endParaRPr>
          </a:p>
        </p:txBody>
      </p:sp>
      <p:sp>
        <p:nvSpPr>
          <p:cNvPr id="202" name="Google Shape;202;p32"/>
          <p:cNvSpPr txBox="1">
            <a:spLocks noGrp="1"/>
          </p:cNvSpPr>
          <p:nvPr>
            <p:ph type="ctrTitle" idx="4294967295"/>
          </p:nvPr>
        </p:nvSpPr>
        <p:spPr>
          <a:xfrm>
            <a:off x="0" y="357188"/>
            <a:ext cx="7772400" cy="65563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3333FF"/>
              </a:buClr>
              <a:buSzPts val="4400"/>
              <a:buFont typeface="Calibri"/>
              <a:buNone/>
            </a:pPr>
            <a:r>
              <a:rPr lang="fr-FR" sz="2400" b="1">
                <a:solidFill>
                  <a:srgbClr val="3333FF"/>
                </a:solidFill>
              </a:rPr>
              <a:t>La loi « Climat et Résilience » .1</a:t>
            </a:r>
            <a:endParaRPr sz="2400" b="1">
              <a:solidFill>
                <a:srgbClr val="3333FF"/>
              </a:solidFill>
            </a:endParaRPr>
          </a:p>
        </p:txBody>
      </p:sp>
      <p:sp>
        <p:nvSpPr>
          <p:cNvPr id="2" name="Espace réservé du pied de page 1">
            <a:extLst>
              <a:ext uri="{FF2B5EF4-FFF2-40B4-BE49-F238E27FC236}">
                <a16:creationId xmlns:a16="http://schemas.microsoft.com/office/drawing/2014/main" id="{B209065B-F857-4EB3-8047-AE70A083E927}"/>
              </a:ext>
            </a:extLst>
          </p:cNvPr>
          <p:cNvSpPr>
            <a:spLocks noGrp="1"/>
          </p:cNvSpPr>
          <p:nvPr>
            <p:ph type="ftr" sz="quarter" idx="11"/>
          </p:nvPr>
        </p:nvSpPr>
        <p:spPr>
          <a:xfrm>
            <a:off x="1942414" y="6135809"/>
            <a:ext cx="6120037"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2B6FD2AF-20C1-4CEF-A38E-7CD54F6D3E4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21</a:t>
            </a:fld>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Google Shape;211;p33"/>
          <p:cNvSpPr txBox="1">
            <a:spLocks noGrp="1"/>
          </p:cNvSpPr>
          <p:nvPr>
            <p:ph type="subTitle" idx="1"/>
          </p:nvPr>
        </p:nvSpPr>
        <p:spPr>
          <a:xfrm>
            <a:off x="642900" y="763525"/>
            <a:ext cx="7129500" cy="5473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3333FF"/>
              </a:buClr>
              <a:buSzPts val="2800"/>
              <a:buNone/>
            </a:pPr>
            <a:endParaRPr sz="1800" b="1" dirty="0">
              <a:solidFill>
                <a:srgbClr val="3333FF"/>
              </a:solidFill>
            </a:endParaRPr>
          </a:p>
          <a:p>
            <a:pPr marL="0" lvl="0" indent="0" algn="ctr" rtl="0">
              <a:spcBef>
                <a:spcPts val="0"/>
              </a:spcBef>
              <a:spcAft>
                <a:spcPts val="0"/>
              </a:spcAft>
              <a:buClr>
                <a:srgbClr val="3333FF"/>
              </a:buClr>
              <a:buSzPts val="2800"/>
              <a:buFont typeface="Calibri"/>
              <a:buNone/>
            </a:pPr>
            <a:r>
              <a:rPr lang="fr-FR" sz="1900" b="1" dirty="0">
                <a:solidFill>
                  <a:srgbClr val="3333FF"/>
                </a:solidFill>
              </a:rPr>
              <a:t>Origine projet SNANC</a:t>
            </a:r>
            <a:endParaRPr sz="1900" b="1" dirty="0">
              <a:solidFill>
                <a:srgbClr val="3333FF"/>
              </a:solidFill>
            </a:endParaRPr>
          </a:p>
          <a:p>
            <a:pPr marL="0" lvl="0" indent="0" algn="ctr" rtl="0">
              <a:spcBef>
                <a:spcPts val="0"/>
              </a:spcBef>
              <a:spcAft>
                <a:spcPts val="0"/>
              </a:spcAft>
              <a:buClr>
                <a:schemeClr val="dk1"/>
              </a:buClr>
              <a:buSzPts val="2000"/>
              <a:buNone/>
            </a:pPr>
            <a:endParaRPr sz="2000" b="1" dirty="0">
              <a:solidFill>
                <a:schemeClr val="dk1"/>
              </a:solidFill>
            </a:endParaRPr>
          </a:p>
          <a:p>
            <a:pPr marL="0" lvl="0" indent="0" algn="ctr" rtl="0">
              <a:spcBef>
                <a:spcPts val="0"/>
              </a:spcBef>
              <a:spcAft>
                <a:spcPts val="0"/>
              </a:spcAft>
              <a:buClr>
                <a:schemeClr val="dk1"/>
              </a:buClr>
              <a:buSzPts val="2000"/>
              <a:buNone/>
            </a:pPr>
            <a:r>
              <a:rPr lang="fr-FR" sz="1800" dirty="0">
                <a:solidFill>
                  <a:schemeClr val="dk1"/>
                </a:solidFill>
              </a:rPr>
              <a:t>La loi Climat et Résilience de 2021 charge le gouvernement de publier, au</a:t>
            </a:r>
            <a:r>
              <a:rPr lang="fr-FR" sz="1800" b="1" dirty="0">
                <a:solidFill>
                  <a:schemeClr val="dk1"/>
                </a:solidFill>
              </a:rPr>
              <a:t> 1er juillet 2023, une Stratégie nationale pour l’alimentation, la nutrition et le climat (SNANC).</a:t>
            </a:r>
            <a:endParaRPr sz="1800" b="1" dirty="0">
              <a:solidFill>
                <a:schemeClr val="dk1"/>
              </a:solidFill>
            </a:endParaRPr>
          </a:p>
          <a:p>
            <a:pPr marL="0" lvl="0" indent="0" algn="ctr" rtl="0">
              <a:spcBef>
                <a:spcPts val="0"/>
              </a:spcBef>
              <a:spcAft>
                <a:spcPts val="0"/>
              </a:spcAft>
              <a:buClr>
                <a:schemeClr val="dk1"/>
              </a:buClr>
              <a:buSzPts val="2000"/>
              <a:buNone/>
            </a:pPr>
            <a:endParaRPr sz="1800" b="1" dirty="0">
              <a:solidFill>
                <a:schemeClr val="dk1"/>
              </a:solidFill>
            </a:endParaRPr>
          </a:p>
          <a:p>
            <a:pPr marL="0" lvl="0" indent="0" algn="ctr" rtl="0">
              <a:spcBef>
                <a:spcPts val="400"/>
              </a:spcBef>
              <a:spcAft>
                <a:spcPts val="0"/>
              </a:spcAft>
              <a:buClr>
                <a:schemeClr val="dk1"/>
              </a:buClr>
              <a:buSzPts val="2000"/>
              <a:buNone/>
            </a:pPr>
            <a:r>
              <a:rPr lang="fr-FR" sz="1800" dirty="0">
                <a:solidFill>
                  <a:schemeClr val="dk1"/>
                </a:solidFill>
              </a:rPr>
              <a:t>Cette disposition résulte de la proposition de la Convention citoyenne pour le climat (CCC) de mettre en place un «</a:t>
            </a:r>
            <a:r>
              <a:rPr lang="fr-FR" sz="1800" i="1" dirty="0">
                <a:solidFill>
                  <a:schemeClr val="dk1"/>
                </a:solidFill>
              </a:rPr>
              <a:t>Programme national nutrition santé climat</a:t>
            </a:r>
            <a:r>
              <a:rPr lang="fr-FR" sz="1800" dirty="0">
                <a:solidFill>
                  <a:schemeClr val="dk1"/>
                </a:solidFill>
              </a:rPr>
              <a:t>» afin </a:t>
            </a:r>
            <a:r>
              <a:rPr lang="fr-FR" sz="1800" b="1" dirty="0">
                <a:solidFill>
                  <a:srgbClr val="B45F06"/>
                </a:solidFill>
              </a:rPr>
              <a:t>d’intégrer les objectifs climatiques</a:t>
            </a:r>
            <a:r>
              <a:rPr lang="fr-FR" sz="1800" b="1" dirty="0">
                <a:solidFill>
                  <a:schemeClr val="dk1"/>
                </a:solidFill>
              </a:rPr>
              <a:t> dans la politique de l’alimentation</a:t>
            </a:r>
            <a:r>
              <a:rPr lang="fr-FR" sz="1800" dirty="0">
                <a:solidFill>
                  <a:schemeClr val="dk1"/>
                </a:solidFill>
              </a:rPr>
              <a:t>, </a:t>
            </a:r>
            <a:r>
              <a:rPr lang="fr-FR" sz="1800" b="1" dirty="0">
                <a:solidFill>
                  <a:schemeClr val="dk1"/>
                </a:solidFill>
              </a:rPr>
              <a:t>en accord avec la Stratégie nationale bas carbone</a:t>
            </a:r>
            <a:r>
              <a:rPr lang="fr-FR" sz="1800" dirty="0">
                <a:solidFill>
                  <a:schemeClr val="dk1"/>
                </a:solidFill>
              </a:rPr>
              <a:t>.</a:t>
            </a:r>
            <a:endParaRPr sz="1800" dirty="0"/>
          </a:p>
          <a:p>
            <a:pPr marL="0" lvl="0" indent="0" algn="ctr" rtl="0">
              <a:spcBef>
                <a:spcPts val="360"/>
              </a:spcBef>
              <a:spcAft>
                <a:spcPts val="0"/>
              </a:spcAft>
              <a:buClr>
                <a:schemeClr val="dk1"/>
              </a:buClr>
              <a:buSzPts val="1800"/>
              <a:buNone/>
            </a:pPr>
            <a:endParaRPr sz="1800" dirty="0">
              <a:solidFill>
                <a:schemeClr val="dk1"/>
              </a:solidFill>
            </a:endParaRPr>
          </a:p>
          <a:p>
            <a:pPr marL="0" lvl="0" indent="0" algn="ctr" rtl="0">
              <a:spcBef>
                <a:spcPts val="340"/>
              </a:spcBef>
              <a:spcAft>
                <a:spcPts val="0"/>
              </a:spcAft>
              <a:buClr>
                <a:schemeClr val="dk1"/>
              </a:buClr>
              <a:buSzPts val="2000"/>
              <a:buFont typeface="Arial"/>
              <a:buNone/>
            </a:pPr>
            <a:r>
              <a:rPr lang="fr-FR" sz="1800" b="1" dirty="0">
                <a:solidFill>
                  <a:schemeClr val="dk1"/>
                </a:solidFill>
              </a:rPr>
              <a:t>L'État s'engage à respecter l'objectif européen de baisse d'au moins 55% des émissions des gaz à effet de serre (GES) </a:t>
            </a:r>
            <a:br>
              <a:rPr lang="fr-FR" sz="1800" b="1" dirty="0">
                <a:solidFill>
                  <a:schemeClr val="dk1"/>
                </a:solidFill>
              </a:rPr>
            </a:br>
            <a:r>
              <a:rPr lang="fr-FR" sz="1800" b="1" dirty="0">
                <a:solidFill>
                  <a:schemeClr val="dk1"/>
                </a:solidFill>
              </a:rPr>
              <a:t>d'ici 2030</a:t>
            </a:r>
            <a:r>
              <a:rPr lang="fr-FR" sz="1800" dirty="0">
                <a:solidFill>
                  <a:schemeClr val="dk1"/>
                </a:solidFill>
              </a:rPr>
              <a:t>.</a:t>
            </a:r>
            <a:endParaRPr sz="1800" dirty="0">
              <a:solidFill>
                <a:schemeClr val="dk1"/>
              </a:solidFill>
            </a:endParaRPr>
          </a:p>
          <a:p>
            <a:pPr marL="0" lvl="0" indent="0" algn="ctr" rtl="0">
              <a:spcBef>
                <a:spcPts val="340"/>
              </a:spcBef>
              <a:spcAft>
                <a:spcPts val="0"/>
              </a:spcAft>
              <a:buClr>
                <a:schemeClr val="dk1"/>
              </a:buClr>
              <a:buSzPts val="2000"/>
              <a:buFont typeface="Arial"/>
              <a:buNone/>
            </a:pPr>
            <a:r>
              <a:rPr lang="fr-FR" sz="2000" dirty="0">
                <a:solidFill>
                  <a:schemeClr val="dk1"/>
                </a:solidFill>
              </a:rPr>
              <a:t> </a:t>
            </a:r>
            <a:br>
              <a:rPr lang="fr-FR" sz="2000" dirty="0">
                <a:solidFill>
                  <a:schemeClr val="dk1"/>
                </a:solidFill>
              </a:rPr>
            </a:br>
            <a:endParaRPr sz="2000" dirty="0">
              <a:solidFill>
                <a:schemeClr val="dk1"/>
              </a:solidFill>
            </a:endParaRPr>
          </a:p>
          <a:p>
            <a:pPr marL="0" lvl="0" indent="0" algn="ctr" rtl="0">
              <a:spcBef>
                <a:spcPts val="360"/>
              </a:spcBef>
              <a:spcAft>
                <a:spcPts val="0"/>
              </a:spcAft>
              <a:buClr>
                <a:schemeClr val="dk1"/>
              </a:buClr>
              <a:buSzPts val="1800"/>
              <a:buNone/>
            </a:pPr>
            <a:endParaRPr sz="1800" dirty="0">
              <a:solidFill>
                <a:schemeClr val="dk1"/>
              </a:solidFill>
            </a:endParaRPr>
          </a:p>
        </p:txBody>
      </p:sp>
      <p:sp>
        <p:nvSpPr>
          <p:cNvPr id="210" name="Google Shape;210;p33"/>
          <p:cNvSpPr txBox="1">
            <a:spLocks noGrp="1"/>
          </p:cNvSpPr>
          <p:nvPr>
            <p:ph type="ctrTitle" idx="4294967295"/>
          </p:nvPr>
        </p:nvSpPr>
        <p:spPr>
          <a:xfrm>
            <a:off x="0" y="217488"/>
            <a:ext cx="7772400" cy="655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333FF"/>
              </a:buClr>
              <a:buSzPts val="4400"/>
              <a:buFont typeface="Calibri"/>
              <a:buNone/>
            </a:pPr>
            <a:endParaRPr sz="2400" b="1">
              <a:solidFill>
                <a:srgbClr val="3333FF"/>
              </a:solidFill>
            </a:endParaRPr>
          </a:p>
          <a:p>
            <a:pPr marL="0" lvl="0" indent="0" algn="ctr" rtl="0">
              <a:spcBef>
                <a:spcPts val="0"/>
              </a:spcBef>
              <a:spcAft>
                <a:spcPts val="0"/>
              </a:spcAft>
              <a:buClr>
                <a:srgbClr val="3333FF"/>
              </a:buClr>
              <a:buSzPts val="4400"/>
              <a:buFont typeface="Calibri"/>
              <a:buNone/>
            </a:pPr>
            <a:r>
              <a:rPr lang="fr-FR" sz="2400" b="1">
                <a:solidFill>
                  <a:srgbClr val="3333FF"/>
                </a:solidFill>
              </a:rPr>
              <a:t>La loi « Climat et Résilience » . 2</a:t>
            </a:r>
            <a:endParaRPr sz="2400" b="1">
              <a:solidFill>
                <a:srgbClr val="3333FF"/>
              </a:solidFill>
            </a:endParaRPr>
          </a:p>
          <a:p>
            <a:pPr marL="0" lvl="0" indent="0" algn="ctr" rtl="0">
              <a:spcBef>
                <a:spcPts val="0"/>
              </a:spcBef>
              <a:spcAft>
                <a:spcPts val="0"/>
              </a:spcAft>
              <a:buClr>
                <a:srgbClr val="3333FF"/>
              </a:buClr>
              <a:buSzPts val="2800"/>
              <a:buFont typeface="Calibri"/>
              <a:buNone/>
            </a:pPr>
            <a:endParaRPr sz="2800" b="1">
              <a:solidFill>
                <a:srgbClr val="3333FF"/>
              </a:solidFill>
            </a:endParaRPr>
          </a:p>
        </p:txBody>
      </p:sp>
      <p:sp>
        <p:nvSpPr>
          <p:cNvPr id="2" name="Espace réservé du pied de page 1">
            <a:extLst>
              <a:ext uri="{FF2B5EF4-FFF2-40B4-BE49-F238E27FC236}">
                <a16:creationId xmlns:a16="http://schemas.microsoft.com/office/drawing/2014/main" id="{1BD21BEF-A83A-472F-AEAB-DFFDE9ADD488}"/>
              </a:ext>
            </a:extLst>
          </p:cNvPr>
          <p:cNvSpPr>
            <a:spLocks noGrp="1"/>
          </p:cNvSpPr>
          <p:nvPr>
            <p:ph type="ftr" sz="quarter" idx="11"/>
          </p:nvPr>
        </p:nvSpPr>
        <p:spPr>
          <a:xfrm>
            <a:off x="1942414" y="6135809"/>
            <a:ext cx="6198695"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DFB42EE3-DF1B-42F5-95ED-8D4E6AA4D57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22</a:t>
            </a:fld>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34"/>
          <p:cNvSpPr txBox="1">
            <a:spLocks noGrp="1"/>
          </p:cNvSpPr>
          <p:nvPr>
            <p:ph type="subTitle" idx="1"/>
          </p:nvPr>
        </p:nvSpPr>
        <p:spPr>
          <a:xfrm>
            <a:off x="642900" y="1012800"/>
            <a:ext cx="7129500" cy="5059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700"/>
              <a:buNone/>
            </a:pPr>
            <a:endParaRPr sz="1800" dirty="0">
              <a:solidFill>
                <a:schemeClr val="dk1"/>
              </a:solidFill>
            </a:endParaRPr>
          </a:p>
          <a:p>
            <a:pPr marL="0" lvl="0" indent="0" algn="ctr" rtl="0">
              <a:lnSpc>
                <a:spcPct val="90000"/>
              </a:lnSpc>
              <a:spcBef>
                <a:spcPts val="0"/>
              </a:spcBef>
              <a:spcAft>
                <a:spcPts val="0"/>
              </a:spcAft>
              <a:buClr>
                <a:schemeClr val="dk1"/>
              </a:buClr>
              <a:buSzPts val="1700"/>
              <a:buNone/>
            </a:pPr>
            <a:endParaRPr sz="1900" dirty="0">
              <a:solidFill>
                <a:schemeClr val="dk1"/>
              </a:solidFill>
            </a:endParaRPr>
          </a:p>
          <a:p>
            <a:pPr marL="0" lvl="0" indent="0" algn="ctr" rtl="0">
              <a:lnSpc>
                <a:spcPct val="90000"/>
              </a:lnSpc>
              <a:spcBef>
                <a:spcPts val="0"/>
              </a:spcBef>
              <a:spcAft>
                <a:spcPts val="0"/>
              </a:spcAft>
              <a:buClr>
                <a:schemeClr val="dk1"/>
              </a:buClr>
              <a:buSzPts val="1700"/>
              <a:buNone/>
            </a:pPr>
            <a:r>
              <a:rPr lang="fr-FR" sz="1900" dirty="0">
                <a:solidFill>
                  <a:schemeClr val="dk1"/>
                </a:solidFill>
              </a:rPr>
              <a:t>A la différence du PNAN, la SNANC </a:t>
            </a:r>
            <a:endParaRPr sz="1900" dirty="0">
              <a:solidFill>
                <a:schemeClr val="dk1"/>
              </a:solidFill>
            </a:endParaRPr>
          </a:p>
          <a:p>
            <a:pPr marL="0" lvl="0" indent="0" algn="ctr" rtl="0">
              <a:lnSpc>
                <a:spcPct val="90000"/>
              </a:lnSpc>
              <a:spcBef>
                <a:spcPts val="0"/>
              </a:spcBef>
              <a:spcAft>
                <a:spcPts val="0"/>
              </a:spcAft>
              <a:buClr>
                <a:schemeClr val="dk1"/>
              </a:buClr>
              <a:buSzPts val="1700"/>
              <a:buNone/>
            </a:pPr>
            <a:r>
              <a:rPr lang="fr-FR" sz="1900" dirty="0">
                <a:solidFill>
                  <a:schemeClr val="dk1"/>
                </a:solidFill>
              </a:rPr>
              <a:t>de par son inscription </a:t>
            </a:r>
            <a:r>
              <a:rPr lang="fr-FR" sz="1900" b="1" dirty="0">
                <a:solidFill>
                  <a:schemeClr val="dk1"/>
                </a:solidFill>
              </a:rPr>
              <a:t>dans le code rural </a:t>
            </a:r>
            <a:endParaRPr sz="1900" b="1" dirty="0">
              <a:solidFill>
                <a:schemeClr val="dk1"/>
              </a:solidFill>
            </a:endParaRPr>
          </a:p>
          <a:p>
            <a:pPr marL="0" lvl="0" indent="0" algn="ctr" rtl="0">
              <a:lnSpc>
                <a:spcPct val="90000"/>
              </a:lnSpc>
              <a:spcBef>
                <a:spcPts val="0"/>
              </a:spcBef>
              <a:spcAft>
                <a:spcPts val="0"/>
              </a:spcAft>
              <a:buClr>
                <a:schemeClr val="dk1"/>
              </a:buClr>
              <a:buSzPts val="1700"/>
              <a:buNone/>
            </a:pPr>
            <a:r>
              <a:rPr lang="fr-FR" sz="1900" b="1" dirty="0">
                <a:solidFill>
                  <a:schemeClr val="dk1"/>
                </a:solidFill>
              </a:rPr>
              <a:t>et de la pêche maritime</a:t>
            </a:r>
            <a:endParaRPr sz="1900" b="1" dirty="0">
              <a:solidFill>
                <a:schemeClr val="dk1"/>
              </a:solidFill>
            </a:endParaRPr>
          </a:p>
          <a:p>
            <a:pPr marL="0" lvl="0" indent="0" algn="ctr" rtl="0">
              <a:lnSpc>
                <a:spcPct val="90000"/>
              </a:lnSpc>
              <a:spcBef>
                <a:spcPts val="0"/>
              </a:spcBef>
              <a:spcAft>
                <a:spcPts val="0"/>
              </a:spcAft>
              <a:buClr>
                <a:schemeClr val="dk1"/>
              </a:buClr>
              <a:buSzPts val="1700"/>
              <a:buNone/>
            </a:pPr>
            <a:r>
              <a:rPr lang="fr-FR" sz="1900" dirty="0">
                <a:solidFill>
                  <a:schemeClr val="dk1"/>
                </a:solidFill>
              </a:rPr>
              <a:t>dispose d’un </a:t>
            </a:r>
            <a:r>
              <a:rPr lang="fr-FR" sz="2500" b="1" dirty="0">
                <a:solidFill>
                  <a:srgbClr val="CC0000"/>
                </a:solidFill>
              </a:rPr>
              <a:t>ancrage légal</a:t>
            </a:r>
            <a:r>
              <a:rPr lang="fr-FR" sz="2200" b="1" dirty="0">
                <a:solidFill>
                  <a:srgbClr val="CC0000"/>
                </a:solidFill>
              </a:rPr>
              <a:t>.</a:t>
            </a:r>
            <a:endParaRPr sz="2200" b="1" dirty="0">
              <a:solidFill>
                <a:srgbClr val="CC0000"/>
              </a:solidFill>
            </a:endParaRPr>
          </a:p>
          <a:p>
            <a:pPr marL="0" lvl="0" indent="0" algn="ctr" rtl="0">
              <a:lnSpc>
                <a:spcPct val="90000"/>
              </a:lnSpc>
              <a:spcBef>
                <a:spcPts val="0"/>
              </a:spcBef>
              <a:spcAft>
                <a:spcPts val="0"/>
              </a:spcAft>
              <a:buClr>
                <a:schemeClr val="dk1"/>
              </a:buClr>
              <a:buSzPts val="1700"/>
              <a:buNone/>
            </a:pPr>
            <a:endParaRPr sz="1900" b="1" dirty="0">
              <a:solidFill>
                <a:schemeClr val="dk1"/>
              </a:solidFill>
            </a:endParaRPr>
          </a:p>
          <a:p>
            <a:pPr marL="0" lvl="0" indent="0" algn="ctr" rtl="0">
              <a:lnSpc>
                <a:spcPct val="90000"/>
              </a:lnSpc>
              <a:spcBef>
                <a:spcPts val="0"/>
              </a:spcBef>
              <a:spcAft>
                <a:spcPts val="0"/>
              </a:spcAft>
              <a:buClr>
                <a:schemeClr val="dk1"/>
              </a:buClr>
              <a:buSzPts val="1700"/>
              <a:buNone/>
            </a:pPr>
            <a:endParaRPr sz="1900" dirty="0">
              <a:solidFill>
                <a:schemeClr val="dk1"/>
              </a:solidFill>
            </a:endParaRPr>
          </a:p>
          <a:p>
            <a:pPr marL="0" lvl="0" indent="0" algn="ctr" rtl="0">
              <a:lnSpc>
                <a:spcPct val="90000"/>
              </a:lnSpc>
              <a:spcBef>
                <a:spcPts val="0"/>
              </a:spcBef>
              <a:spcAft>
                <a:spcPts val="0"/>
              </a:spcAft>
              <a:buClr>
                <a:schemeClr val="dk1"/>
              </a:buClr>
              <a:buSzPts val="1700"/>
              <a:buNone/>
            </a:pPr>
            <a:endParaRPr sz="1900" dirty="0">
              <a:solidFill>
                <a:schemeClr val="dk1"/>
              </a:solidFill>
            </a:endParaRPr>
          </a:p>
          <a:p>
            <a:pPr marL="0" lvl="0" indent="0" algn="ctr" rtl="0">
              <a:lnSpc>
                <a:spcPct val="90000"/>
              </a:lnSpc>
              <a:spcBef>
                <a:spcPts val="0"/>
              </a:spcBef>
              <a:spcAft>
                <a:spcPts val="0"/>
              </a:spcAft>
              <a:buNone/>
            </a:pPr>
            <a:r>
              <a:rPr lang="fr-FR" sz="1900" b="1" dirty="0">
                <a:solidFill>
                  <a:schemeClr val="dk1"/>
                </a:solidFill>
              </a:rPr>
              <a:t>La future SNANC se situe à la croisée des enjeux d’alimentation durable, de santé publique, de nutrition, de préservation de la biodiversité et du climat et de transition écologique.</a:t>
            </a:r>
            <a:endParaRPr sz="1900" b="1" dirty="0">
              <a:solidFill>
                <a:schemeClr val="dk1"/>
              </a:solidFill>
            </a:endParaRPr>
          </a:p>
          <a:p>
            <a:pPr marL="0" lvl="0" indent="0" algn="ctr" rtl="0">
              <a:lnSpc>
                <a:spcPct val="90000"/>
              </a:lnSpc>
              <a:spcBef>
                <a:spcPts val="0"/>
              </a:spcBef>
              <a:spcAft>
                <a:spcPts val="0"/>
              </a:spcAft>
              <a:buNone/>
            </a:pPr>
            <a:endParaRPr sz="1800" dirty="0">
              <a:solidFill>
                <a:schemeClr val="dk1"/>
              </a:solidFill>
            </a:endParaRPr>
          </a:p>
          <a:p>
            <a:pPr marL="0" lvl="0" indent="0" algn="ctr" rtl="0">
              <a:lnSpc>
                <a:spcPct val="90000"/>
              </a:lnSpc>
              <a:spcBef>
                <a:spcPts val="0"/>
              </a:spcBef>
              <a:spcAft>
                <a:spcPts val="0"/>
              </a:spcAft>
              <a:buSzPts val="935"/>
              <a:buNone/>
            </a:pPr>
            <a:endParaRPr sz="1800" dirty="0">
              <a:solidFill>
                <a:schemeClr val="dk1"/>
              </a:solidFill>
            </a:endParaRPr>
          </a:p>
          <a:p>
            <a:pPr marL="0" lvl="0" indent="0" algn="ctr" rtl="0">
              <a:lnSpc>
                <a:spcPct val="90000"/>
              </a:lnSpc>
              <a:spcBef>
                <a:spcPts val="0"/>
              </a:spcBef>
              <a:spcAft>
                <a:spcPts val="0"/>
              </a:spcAft>
              <a:buSzPts val="935"/>
              <a:buNone/>
            </a:pPr>
            <a:endParaRPr sz="1800" dirty="0">
              <a:solidFill>
                <a:schemeClr val="dk1"/>
              </a:solidFill>
            </a:endParaRPr>
          </a:p>
        </p:txBody>
      </p:sp>
      <p:sp>
        <p:nvSpPr>
          <p:cNvPr id="218" name="Google Shape;218;p34"/>
          <p:cNvSpPr txBox="1">
            <a:spLocks noGrp="1"/>
          </p:cNvSpPr>
          <p:nvPr>
            <p:ph type="ctrTitle" idx="4294967295"/>
          </p:nvPr>
        </p:nvSpPr>
        <p:spPr>
          <a:xfrm>
            <a:off x="0" y="230188"/>
            <a:ext cx="7772400" cy="65563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3333FF"/>
              </a:buClr>
              <a:buSzPts val="4400"/>
              <a:buFont typeface="Calibri"/>
              <a:buNone/>
            </a:pPr>
            <a:r>
              <a:rPr lang="fr-FR" sz="2400" b="1">
                <a:solidFill>
                  <a:srgbClr val="3333FF"/>
                </a:solidFill>
              </a:rPr>
              <a:t>La SNANC suite des PNA et PNNS</a:t>
            </a:r>
            <a:endParaRPr sz="2400" b="1">
              <a:solidFill>
                <a:srgbClr val="3333FF"/>
              </a:solidFill>
            </a:endParaRPr>
          </a:p>
        </p:txBody>
      </p:sp>
      <p:sp>
        <p:nvSpPr>
          <p:cNvPr id="2" name="Espace réservé du pied de page 1">
            <a:extLst>
              <a:ext uri="{FF2B5EF4-FFF2-40B4-BE49-F238E27FC236}">
                <a16:creationId xmlns:a16="http://schemas.microsoft.com/office/drawing/2014/main" id="{F7D19B28-4C30-4C75-AD47-3188FEE7B598}"/>
              </a:ext>
            </a:extLst>
          </p:cNvPr>
          <p:cNvSpPr>
            <a:spLocks noGrp="1"/>
          </p:cNvSpPr>
          <p:nvPr>
            <p:ph type="ftr" sz="quarter" idx="11"/>
          </p:nvPr>
        </p:nvSpPr>
        <p:spPr>
          <a:xfrm>
            <a:off x="1942414" y="6135809"/>
            <a:ext cx="6228191"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35CA7ECB-3816-4CB5-9E76-5AA861007D8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23</a:t>
            </a:fld>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7" name="Google Shape;227;p35"/>
          <p:cNvSpPr txBox="1">
            <a:spLocks noGrp="1"/>
          </p:cNvSpPr>
          <p:nvPr>
            <p:ph type="subTitle" idx="1"/>
          </p:nvPr>
        </p:nvSpPr>
        <p:spPr>
          <a:xfrm>
            <a:off x="857224" y="1357298"/>
            <a:ext cx="7129490" cy="450059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2000"/>
              <a:buNone/>
            </a:pPr>
            <a:br>
              <a:rPr lang="fr-FR" sz="2000">
                <a:solidFill>
                  <a:schemeClr val="dk1"/>
                </a:solidFill>
              </a:rPr>
            </a:br>
            <a:r>
              <a:rPr lang="fr-FR" sz="2400" b="1">
                <a:solidFill>
                  <a:schemeClr val="dk1"/>
                </a:solidFill>
              </a:rPr>
              <a:t>Les accords de Paris  </a:t>
            </a:r>
            <a:r>
              <a:rPr lang="fr-FR" sz="2000">
                <a:solidFill>
                  <a:schemeClr val="dk1"/>
                </a:solidFill>
              </a:rPr>
              <a:t>4 novembre 2016</a:t>
            </a:r>
            <a:endParaRPr lang="fr-FR"/>
          </a:p>
          <a:p>
            <a:pPr marL="0" lvl="0" indent="0" algn="ctr" rtl="0">
              <a:spcBef>
                <a:spcPts val="400"/>
              </a:spcBef>
              <a:spcAft>
                <a:spcPts val="0"/>
              </a:spcAft>
              <a:buClr>
                <a:schemeClr val="dk1"/>
              </a:buClr>
              <a:buSzPts val="2000"/>
              <a:buNone/>
            </a:pPr>
            <a:r>
              <a:rPr lang="fr-FR" sz="2000">
                <a:solidFill>
                  <a:schemeClr val="dk1"/>
                </a:solidFill>
              </a:rPr>
              <a:t>Objectif : maintenir le réchauffement climatique mondial en dessous de 2°C et de s’attaquer aux conséquences du changement climatique</a:t>
            </a:r>
            <a:endParaRPr lang="fr-FR"/>
          </a:p>
          <a:p>
            <a:pPr marL="0" lvl="0" indent="0" algn="ctr" rtl="0">
              <a:spcBef>
                <a:spcPts val="400"/>
              </a:spcBef>
              <a:spcAft>
                <a:spcPts val="0"/>
              </a:spcAft>
              <a:buClr>
                <a:srgbClr val="888888"/>
              </a:buClr>
              <a:buSzPts val="2000"/>
              <a:buNone/>
            </a:pPr>
            <a:endParaRPr lang="fr-FR" sz="2000">
              <a:solidFill>
                <a:schemeClr val="dk1"/>
              </a:solidFill>
            </a:endParaRPr>
          </a:p>
          <a:p>
            <a:pPr marL="0" lvl="0" indent="0" algn="ctr" rtl="0">
              <a:spcBef>
                <a:spcPts val="400"/>
              </a:spcBef>
              <a:spcAft>
                <a:spcPts val="0"/>
              </a:spcAft>
              <a:buClr>
                <a:schemeClr val="dk1"/>
              </a:buClr>
              <a:buSzPts val="2000"/>
              <a:buNone/>
            </a:pPr>
            <a:r>
              <a:rPr lang="fr-FR" sz="2000">
                <a:solidFill>
                  <a:schemeClr val="dk1"/>
                </a:solidFill>
              </a:rPr>
              <a:t>L’Union Européenne avait initialement comme objectif de réduire d’au moins 40% ses émissions carbones d’ici 2030, mais en 2020 elle a revu ses ambitions à la hausse pour viser une réduction d’au moins 55% sur la même période.</a:t>
            </a:r>
            <a:endParaRPr lang="fr-FR"/>
          </a:p>
          <a:p>
            <a:pPr marL="0" lvl="0" indent="0" algn="ctr" rtl="0">
              <a:spcBef>
                <a:spcPts val="400"/>
              </a:spcBef>
              <a:spcAft>
                <a:spcPts val="0"/>
              </a:spcAft>
              <a:buClr>
                <a:srgbClr val="888888"/>
              </a:buClr>
              <a:buSzPts val="2000"/>
              <a:buNone/>
            </a:pPr>
            <a:endParaRPr lang="fr-FR" sz="2000">
              <a:solidFill>
                <a:schemeClr val="dk1"/>
              </a:solidFill>
            </a:endParaRPr>
          </a:p>
          <a:p>
            <a:pPr marL="0" lvl="0" indent="0" algn="ctr" rtl="0">
              <a:spcBef>
                <a:spcPts val="400"/>
              </a:spcBef>
              <a:spcAft>
                <a:spcPts val="0"/>
              </a:spcAft>
              <a:buClr>
                <a:schemeClr val="dk1"/>
              </a:buClr>
              <a:buSzPts val="2000"/>
              <a:buNone/>
            </a:pPr>
            <a:r>
              <a:rPr lang="fr-FR" sz="2000">
                <a:solidFill>
                  <a:schemeClr val="dk1"/>
                </a:solidFill>
              </a:rPr>
              <a:t>La France s’est, quant à elle, fixée un objectif de réduction de 40% pour l’horizon 2030.</a:t>
            </a:r>
            <a:endParaRPr lang="fr-FR"/>
          </a:p>
          <a:p>
            <a:pPr marL="0" lvl="0" indent="0" algn="ctr" rtl="0">
              <a:spcBef>
                <a:spcPts val="280"/>
              </a:spcBef>
              <a:spcAft>
                <a:spcPts val="0"/>
              </a:spcAft>
              <a:buClr>
                <a:srgbClr val="888888"/>
              </a:buClr>
              <a:buSzPts val="1400"/>
              <a:buNone/>
            </a:pPr>
            <a:endParaRPr lang="fr-FR" sz="1400">
              <a:solidFill>
                <a:schemeClr val="dk1"/>
              </a:solidFill>
            </a:endParaRPr>
          </a:p>
        </p:txBody>
      </p:sp>
      <p:sp>
        <p:nvSpPr>
          <p:cNvPr id="226" name="Google Shape;226;p35"/>
          <p:cNvSpPr txBox="1">
            <a:spLocks noGrp="1"/>
          </p:cNvSpPr>
          <p:nvPr>
            <p:ph type="ctrTitle" idx="4294967295"/>
          </p:nvPr>
        </p:nvSpPr>
        <p:spPr>
          <a:xfrm>
            <a:off x="1371600" y="285750"/>
            <a:ext cx="7772400" cy="65563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fr-FR" sz="2200" dirty="0"/>
            </a:br>
            <a:r>
              <a:rPr lang="fr-FR" sz="2700" b="1" dirty="0">
                <a:solidFill>
                  <a:srgbClr val="3333FF"/>
                </a:solidFill>
              </a:rPr>
              <a:t>Quelles sont les étapes qui ont conduit à </a:t>
            </a:r>
            <a:br>
              <a:rPr lang="fr-FR" sz="2700" b="1" dirty="0">
                <a:solidFill>
                  <a:srgbClr val="3333FF"/>
                </a:solidFill>
              </a:rPr>
            </a:br>
            <a:r>
              <a:rPr lang="fr-FR" sz="2700" b="1" dirty="0">
                <a:solidFill>
                  <a:srgbClr val="3333FF"/>
                </a:solidFill>
              </a:rPr>
              <a:t>la loi "Climat et Résilience ?  .1</a:t>
            </a:r>
            <a:br>
              <a:rPr lang="fr-FR" sz="2700" b="1" dirty="0">
                <a:solidFill>
                  <a:srgbClr val="3333FF"/>
                </a:solidFill>
              </a:rPr>
            </a:br>
            <a:endParaRPr lang="fr-FR" sz="2700" b="1" dirty="0">
              <a:solidFill>
                <a:srgbClr val="3333FF"/>
              </a:solidFill>
            </a:endParaRPr>
          </a:p>
        </p:txBody>
      </p:sp>
      <p:sp>
        <p:nvSpPr>
          <p:cNvPr id="2" name="Espace réservé du pied de page 1">
            <a:extLst>
              <a:ext uri="{FF2B5EF4-FFF2-40B4-BE49-F238E27FC236}">
                <a16:creationId xmlns:a16="http://schemas.microsoft.com/office/drawing/2014/main" id="{D17CEE58-F898-4EB3-B8B2-19ABA3E9D279}"/>
              </a:ext>
            </a:extLst>
          </p:cNvPr>
          <p:cNvSpPr>
            <a:spLocks noGrp="1"/>
          </p:cNvSpPr>
          <p:nvPr>
            <p:ph type="ftr" sz="quarter" idx="11"/>
          </p:nvPr>
        </p:nvSpPr>
        <p:spPr>
          <a:xfrm>
            <a:off x="1942414" y="6135809"/>
            <a:ext cx="6044299"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F26E09A6-5321-4CD7-99A4-5C76B08F2E8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24</a:t>
            </a:fld>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36"/>
          <p:cNvSpPr txBox="1">
            <a:spLocks noGrp="1"/>
          </p:cNvSpPr>
          <p:nvPr>
            <p:ph type="subTitle" idx="1"/>
          </p:nvPr>
        </p:nvSpPr>
        <p:spPr>
          <a:xfrm>
            <a:off x="857224" y="1357298"/>
            <a:ext cx="7129490" cy="4500594"/>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spcBef>
                <a:spcPts val="0"/>
              </a:spcBef>
              <a:spcAft>
                <a:spcPts val="0"/>
              </a:spcAft>
              <a:buClr>
                <a:schemeClr val="dk1"/>
              </a:buClr>
              <a:buSzPct val="100000"/>
              <a:buNone/>
            </a:pPr>
            <a:br>
              <a:rPr lang="fr-FR" sz="2000">
                <a:solidFill>
                  <a:schemeClr val="dk1"/>
                </a:solidFill>
              </a:rPr>
            </a:br>
            <a:r>
              <a:rPr lang="fr-FR" sz="2800" b="1">
                <a:solidFill>
                  <a:schemeClr val="dk1"/>
                </a:solidFill>
              </a:rPr>
              <a:t>La convention citoyenne pour le climat (CCC)</a:t>
            </a:r>
            <a:endParaRPr sz="2000" b="1">
              <a:solidFill>
                <a:schemeClr val="dk1"/>
              </a:solidFill>
            </a:endParaRPr>
          </a:p>
          <a:p>
            <a:pPr marL="0" lvl="0" indent="0" algn="ctr" rtl="0">
              <a:spcBef>
                <a:spcPts val="400"/>
              </a:spcBef>
              <a:spcAft>
                <a:spcPts val="0"/>
              </a:spcAft>
              <a:buClr>
                <a:schemeClr val="dk1"/>
              </a:buClr>
              <a:buSzPct val="100000"/>
              <a:buNone/>
            </a:pPr>
            <a:r>
              <a:rPr lang="fr-FR" sz="2000">
                <a:solidFill>
                  <a:schemeClr val="dk1"/>
                </a:solidFill>
              </a:rPr>
              <a:t>D’octobre 2019 à juin 2020</a:t>
            </a:r>
            <a:endParaRPr/>
          </a:p>
          <a:p>
            <a:pPr marL="0" lvl="0" indent="0" algn="ctr" rtl="0">
              <a:spcBef>
                <a:spcPts val="400"/>
              </a:spcBef>
              <a:spcAft>
                <a:spcPts val="0"/>
              </a:spcAft>
              <a:buClr>
                <a:srgbClr val="888888"/>
              </a:buClr>
              <a:buSzPct val="100000"/>
              <a:buNone/>
            </a:pPr>
            <a:endParaRPr sz="2000">
              <a:solidFill>
                <a:schemeClr val="dk1"/>
              </a:solidFill>
            </a:endParaRPr>
          </a:p>
          <a:p>
            <a:pPr marL="0" lvl="0" indent="0" algn="ctr" rtl="0">
              <a:spcBef>
                <a:spcPts val="400"/>
              </a:spcBef>
              <a:spcAft>
                <a:spcPts val="0"/>
              </a:spcAft>
              <a:buClr>
                <a:schemeClr val="dk1"/>
              </a:buClr>
              <a:buSzPct val="100000"/>
              <a:buNone/>
            </a:pPr>
            <a:r>
              <a:rPr lang="fr-FR" sz="2000">
                <a:solidFill>
                  <a:schemeClr val="dk1"/>
                </a:solidFill>
              </a:rPr>
              <a:t>La convention citoyenne pour le climat a regroupé 150 citoyens pendant 6 week-ends, d’octobre 2019 à juin 2020, afin de travailler sur le réchauffement climatique. Ce travail a permis de rédiger </a:t>
            </a:r>
            <a:r>
              <a:rPr lang="fr-FR" sz="2000" b="1">
                <a:solidFill>
                  <a:schemeClr val="dk1"/>
                </a:solidFill>
              </a:rPr>
              <a:t>149 propositions qui doivent permettre d’atteindre l’objectif de réduction des émissions de gaz à effet de serre de la France</a:t>
            </a:r>
            <a:r>
              <a:rPr lang="fr-FR" sz="2000">
                <a:solidFill>
                  <a:schemeClr val="dk1"/>
                </a:solidFill>
              </a:rPr>
              <a:t>.</a:t>
            </a:r>
            <a:endParaRPr/>
          </a:p>
          <a:p>
            <a:pPr marL="0" lvl="0" indent="0" algn="ctr" rtl="0">
              <a:spcBef>
                <a:spcPts val="400"/>
              </a:spcBef>
              <a:spcAft>
                <a:spcPts val="0"/>
              </a:spcAft>
              <a:buClr>
                <a:srgbClr val="888888"/>
              </a:buClr>
              <a:buSzPct val="100000"/>
              <a:buNone/>
            </a:pPr>
            <a:endParaRPr sz="2000">
              <a:solidFill>
                <a:schemeClr val="dk1"/>
              </a:solidFill>
            </a:endParaRPr>
          </a:p>
          <a:p>
            <a:pPr marL="0" lvl="0" indent="0" algn="ctr" rtl="0">
              <a:spcBef>
                <a:spcPts val="400"/>
              </a:spcBef>
              <a:spcAft>
                <a:spcPts val="0"/>
              </a:spcAft>
              <a:buClr>
                <a:schemeClr val="dk1"/>
              </a:buClr>
              <a:buSzPct val="100000"/>
              <a:buNone/>
            </a:pPr>
            <a:r>
              <a:rPr lang="fr-FR" sz="2000">
                <a:solidFill>
                  <a:schemeClr val="dk1"/>
                </a:solidFill>
              </a:rPr>
              <a:t>Ces propositions s’organisent en </a:t>
            </a:r>
            <a:r>
              <a:rPr lang="fr-FR" sz="2000" b="1">
                <a:solidFill>
                  <a:schemeClr val="dk1"/>
                </a:solidFill>
              </a:rPr>
              <a:t>cinq grands thèmes : consommer, produire et travailler, se déplacer, se loger et se nourrir</a:t>
            </a:r>
            <a:r>
              <a:rPr lang="fr-FR" sz="2000">
                <a:solidFill>
                  <a:schemeClr val="dk1"/>
                </a:solidFill>
              </a:rPr>
              <a:t>. Elles ont ensuite été étudiées par le gouvernement afin de proposer un projet de loi : </a:t>
            </a:r>
            <a:r>
              <a:rPr lang="fr-FR" sz="2000" b="1">
                <a:solidFill>
                  <a:schemeClr val="dk1"/>
                </a:solidFill>
              </a:rPr>
              <a:t>la loi Climat et Résilience</a:t>
            </a:r>
            <a:r>
              <a:rPr lang="fr-FR" sz="2000">
                <a:solidFill>
                  <a:schemeClr val="dk1"/>
                </a:solidFill>
              </a:rPr>
              <a:t>.</a:t>
            </a:r>
            <a:endParaRPr/>
          </a:p>
          <a:p>
            <a:pPr marL="0" lvl="0" indent="0" algn="ctr" rtl="0">
              <a:spcBef>
                <a:spcPts val="280"/>
              </a:spcBef>
              <a:spcAft>
                <a:spcPts val="0"/>
              </a:spcAft>
              <a:buClr>
                <a:srgbClr val="888888"/>
              </a:buClr>
              <a:buSzPct val="100000"/>
              <a:buNone/>
            </a:pPr>
            <a:endParaRPr sz="1400"/>
          </a:p>
          <a:p>
            <a:pPr marL="0" lvl="0" indent="0" algn="ctr" rtl="0">
              <a:spcBef>
                <a:spcPts val="280"/>
              </a:spcBef>
              <a:spcAft>
                <a:spcPts val="0"/>
              </a:spcAft>
              <a:buClr>
                <a:srgbClr val="888888"/>
              </a:buClr>
              <a:buSzPct val="100000"/>
              <a:buNone/>
            </a:pPr>
            <a:endParaRPr sz="1400">
              <a:solidFill>
                <a:schemeClr val="dk1"/>
              </a:solidFill>
            </a:endParaRPr>
          </a:p>
        </p:txBody>
      </p:sp>
      <p:sp>
        <p:nvSpPr>
          <p:cNvPr id="234" name="Google Shape;234;p36"/>
          <p:cNvSpPr txBox="1">
            <a:spLocks noGrp="1"/>
          </p:cNvSpPr>
          <p:nvPr>
            <p:ph type="ctrTitle" idx="4294967295"/>
          </p:nvPr>
        </p:nvSpPr>
        <p:spPr>
          <a:xfrm>
            <a:off x="1371600" y="285750"/>
            <a:ext cx="7772400" cy="65563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fr-FR" sz="2200" dirty="0"/>
            </a:br>
            <a:r>
              <a:rPr lang="fr-FR" sz="2700" b="1" dirty="0">
                <a:solidFill>
                  <a:srgbClr val="3333FF"/>
                </a:solidFill>
              </a:rPr>
              <a:t>Quelles sont les étapes qui ont conduit à </a:t>
            </a:r>
            <a:br>
              <a:rPr lang="fr-FR" sz="2700" b="1" dirty="0">
                <a:solidFill>
                  <a:srgbClr val="3333FF"/>
                </a:solidFill>
              </a:rPr>
            </a:br>
            <a:r>
              <a:rPr lang="fr-FR" sz="2700" b="1" dirty="0">
                <a:solidFill>
                  <a:srgbClr val="3333FF"/>
                </a:solidFill>
              </a:rPr>
              <a:t>la loi "Climat et Résilience ? . 2</a:t>
            </a:r>
            <a:br>
              <a:rPr lang="fr-FR" sz="2700" b="1" dirty="0">
                <a:solidFill>
                  <a:srgbClr val="3333FF"/>
                </a:solidFill>
              </a:rPr>
            </a:br>
            <a:endParaRPr sz="2700" b="1" dirty="0">
              <a:solidFill>
                <a:srgbClr val="3333FF"/>
              </a:solidFill>
            </a:endParaRPr>
          </a:p>
        </p:txBody>
      </p:sp>
      <p:sp>
        <p:nvSpPr>
          <p:cNvPr id="2" name="Espace réservé du pied de page 1">
            <a:extLst>
              <a:ext uri="{FF2B5EF4-FFF2-40B4-BE49-F238E27FC236}">
                <a16:creationId xmlns:a16="http://schemas.microsoft.com/office/drawing/2014/main" id="{E28EFA83-1A20-41EC-AB1C-222AE4D163CA}"/>
              </a:ext>
            </a:extLst>
          </p:cNvPr>
          <p:cNvSpPr>
            <a:spLocks noGrp="1"/>
          </p:cNvSpPr>
          <p:nvPr>
            <p:ph type="ftr" sz="quarter" idx="11"/>
          </p:nvPr>
        </p:nvSpPr>
        <p:spPr>
          <a:xfrm>
            <a:off x="1942414" y="6135809"/>
            <a:ext cx="6044299"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8458CBB3-4403-4F3B-871A-C0EF1CA7FCF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25</a:t>
            </a:fld>
            <a:endParaRPr lang="fr-F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37"/>
          <p:cNvSpPr txBox="1">
            <a:spLocks noGrp="1"/>
          </p:cNvSpPr>
          <p:nvPr>
            <p:ph type="subTitle" idx="1"/>
          </p:nvPr>
        </p:nvSpPr>
        <p:spPr>
          <a:xfrm>
            <a:off x="857224" y="1509698"/>
            <a:ext cx="7129500" cy="4500600"/>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spcBef>
                <a:spcPts val="0"/>
              </a:spcBef>
              <a:spcAft>
                <a:spcPts val="0"/>
              </a:spcAft>
              <a:buClr>
                <a:schemeClr val="dk1"/>
              </a:buClr>
              <a:buSzPct val="100000"/>
              <a:buNone/>
            </a:pPr>
            <a:br>
              <a:rPr lang="fr-FR" sz="2000">
                <a:solidFill>
                  <a:schemeClr val="dk1"/>
                </a:solidFill>
              </a:rPr>
            </a:br>
            <a:r>
              <a:rPr lang="fr-FR" sz="3852" b="1">
                <a:solidFill>
                  <a:schemeClr val="dk1"/>
                </a:solidFill>
              </a:rPr>
              <a:t>La loi Climat et Résilience </a:t>
            </a:r>
            <a:endParaRPr sz="3852"/>
          </a:p>
          <a:p>
            <a:pPr marL="0" lvl="0" indent="0" algn="ctr" rtl="0">
              <a:spcBef>
                <a:spcPts val="400"/>
              </a:spcBef>
              <a:spcAft>
                <a:spcPts val="0"/>
              </a:spcAft>
              <a:buClr>
                <a:schemeClr val="dk1"/>
              </a:buClr>
              <a:buSzPct val="51909"/>
              <a:buNone/>
            </a:pPr>
            <a:r>
              <a:rPr lang="fr-FR" sz="3852" b="1">
                <a:solidFill>
                  <a:schemeClr val="dk1"/>
                </a:solidFill>
              </a:rPr>
              <a:t>vise à </a:t>
            </a:r>
            <a:r>
              <a:rPr lang="fr-FR" sz="3852">
                <a:solidFill>
                  <a:schemeClr val="dk1"/>
                </a:solidFill>
              </a:rPr>
              <a:t>:</a:t>
            </a:r>
            <a:endParaRPr sz="3852">
              <a:solidFill>
                <a:schemeClr val="dk1"/>
              </a:solidFill>
            </a:endParaRPr>
          </a:p>
          <a:p>
            <a:pPr marL="0" lvl="0" indent="0" algn="ctr" rtl="0">
              <a:spcBef>
                <a:spcPts val="400"/>
              </a:spcBef>
              <a:spcAft>
                <a:spcPts val="0"/>
              </a:spcAft>
              <a:buClr>
                <a:schemeClr val="dk1"/>
              </a:buClr>
              <a:buSzPct val="51909"/>
              <a:buNone/>
            </a:pPr>
            <a:endParaRPr sz="3852">
              <a:solidFill>
                <a:schemeClr val="dk1"/>
              </a:solidFill>
            </a:endParaRPr>
          </a:p>
          <a:p>
            <a:pPr marL="0" lvl="0" indent="-116212" algn="ctr" rtl="0">
              <a:spcBef>
                <a:spcPts val="400"/>
              </a:spcBef>
              <a:spcAft>
                <a:spcPts val="0"/>
              </a:spcAft>
              <a:buClr>
                <a:schemeClr val="dk1"/>
              </a:buClr>
              <a:buSzPct val="100000"/>
              <a:buFont typeface="Arial"/>
              <a:buChar char="•"/>
            </a:pPr>
            <a:r>
              <a:rPr lang="fr-FR" sz="3852">
                <a:solidFill>
                  <a:schemeClr val="dk1"/>
                </a:solidFill>
              </a:rPr>
              <a:t> Modifier les modes d’</a:t>
            </a:r>
            <a:r>
              <a:rPr lang="fr-FR" sz="3852" b="1">
                <a:solidFill>
                  <a:schemeClr val="dk1"/>
                </a:solidFill>
              </a:rPr>
              <a:t>alimentation</a:t>
            </a:r>
            <a:r>
              <a:rPr lang="fr-FR" sz="3852">
                <a:solidFill>
                  <a:schemeClr val="dk1"/>
                </a:solidFill>
              </a:rPr>
              <a:t> et de consommation,</a:t>
            </a:r>
            <a:endParaRPr sz="3852">
              <a:solidFill>
                <a:schemeClr val="dk1"/>
              </a:solidFill>
            </a:endParaRPr>
          </a:p>
          <a:p>
            <a:pPr marL="0" lvl="0" indent="0" algn="ctr" rtl="0">
              <a:spcBef>
                <a:spcPts val="400"/>
              </a:spcBef>
              <a:spcAft>
                <a:spcPts val="0"/>
              </a:spcAft>
              <a:buNone/>
            </a:pPr>
            <a:endParaRPr sz="3852">
              <a:solidFill>
                <a:schemeClr val="dk1"/>
              </a:solidFill>
            </a:endParaRPr>
          </a:p>
          <a:p>
            <a:pPr marL="0" lvl="0" indent="-116212" algn="ctr" rtl="0">
              <a:spcBef>
                <a:spcPts val="400"/>
              </a:spcBef>
              <a:spcAft>
                <a:spcPts val="0"/>
              </a:spcAft>
              <a:buClr>
                <a:schemeClr val="dk1"/>
              </a:buClr>
              <a:buSzPct val="100000"/>
              <a:buFont typeface="Arial"/>
              <a:buChar char="•"/>
            </a:pPr>
            <a:r>
              <a:rPr lang="fr-FR" sz="3852">
                <a:solidFill>
                  <a:schemeClr val="dk1"/>
                </a:solidFill>
              </a:rPr>
              <a:t> Faire évoluer les modèles de </a:t>
            </a:r>
            <a:r>
              <a:rPr lang="fr-FR" sz="3852" b="1">
                <a:solidFill>
                  <a:schemeClr val="dk1"/>
                </a:solidFill>
              </a:rPr>
              <a:t>production</a:t>
            </a:r>
            <a:r>
              <a:rPr lang="fr-FR" sz="3852">
                <a:solidFill>
                  <a:schemeClr val="dk1"/>
                </a:solidFill>
              </a:rPr>
              <a:t> et de travail,</a:t>
            </a:r>
            <a:endParaRPr sz="3852">
              <a:solidFill>
                <a:schemeClr val="dk1"/>
              </a:solidFill>
            </a:endParaRPr>
          </a:p>
          <a:p>
            <a:pPr marL="0" lvl="0" indent="0" algn="ctr" rtl="0">
              <a:spcBef>
                <a:spcPts val="400"/>
              </a:spcBef>
              <a:spcAft>
                <a:spcPts val="0"/>
              </a:spcAft>
              <a:buNone/>
            </a:pPr>
            <a:endParaRPr sz="3852">
              <a:solidFill>
                <a:schemeClr val="dk1"/>
              </a:solidFill>
            </a:endParaRPr>
          </a:p>
          <a:p>
            <a:pPr marL="0" lvl="0" indent="-116212" algn="ctr" rtl="0">
              <a:spcBef>
                <a:spcPts val="400"/>
              </a:spcBef>
              <a:spcAft>
                <a:spcPts val="0"/>
              </a:spcAft>
              <a:buClr>
                <a:schemeClr val="dk1"/>
              </a:buClr>
              <a:buSzPct val="100000"/>
              <a:buFont typeface="Arial"/>
              <a:buChar char="•"/>
            </a:pPr>
            <a:r>
              <a:rPr lang="fr-FR" sz="3852">
                <a:solidFill>
                  <a:schemeClr val="dk1"/>
                </a:solidFill>
              </a:rPr>
              <a:t> Repenser les </a:t>
            </a:r>
            <a:r>
              <a:rPr lang="fr-FR" sz="3852" b="1">
                <a:solidFill>
                  <a:schemeClr val="dk1"/>
                </a:solidFill>
              </a:rPr>
              <a:t>transports</a:t>
            </a:r>
            <a:r>
              <a:rPr lang="fr-FR" sz="3852">
                <a:solidFill>
                  <a:schemeClr val="dk1"/>
                </a:solidFill>
              </a:rPr>
              <a:t> et déplacements,</a:t>
            </a:r>
            <a:endParaRPr sz="3852">
              <a:solidFill>
                <a:schemeClr val="dk1"/>
              </a:solidFill>
            </a:endParaRPr>
          </a:p>
          <a:p>
            <a:pPr marL="0" lvl="0" indent="0" algn="ctr" rtl="0">
              <a:spcBef>
                <a:spcPts val="400"/>
              </a:spcBef>
              <a:spcAft>
                <a:spcPts val="0"/>
              </a:spcAft>
              <a:buNone/>
            </a:pPr>
            <a:endParaRPr sz="3852">
              <a:solidFill>
                <a:schemeClr val="dk1"/>
              </a:solidFill>
            </a:endParaRPr>
          </a:p>
          <a:p>
            <a:pPr marL="0" lvl="0" indent="-116212" algn="ctr" rtl="0">
              <a:spcBef>
                <a:spcPts val="400"/>
              </a:spcBef>
              <a:spcAft>
                <a:spcPts val="0"/>
              </a:spcAft>
              <a:buClr>
                <a:schemeClr val="dk1"/>
              </a:buClr>
              <a:buSzPct val="100000"/>
              <a:buFont typeface="Arial"/>
              <a:buChar char="•"/>
            </a:pPr>
            <a:r>
              <a:rPr lang="fr-FR" sz="3852">
                <a:solidFill>
                  <a:schemeClr val="dk1"/>
                </a:solidFill>
              </a:rPr>
              <a:t> Agir sur l’</a:t>
            </a:r>
            <a:r>
              <a:rPr lang="fr-FR" sz="3852" b="1">
                <a:solidFill>
                  <a:schemeClr val="dk1"/>
                </a:solidFill>
              </a:rPr>
              <a:t>habitat</a:t>
            </a:r>
            <a:r>
              <a:rPr lang="fr-FR" sz="3852">
                <a:solidFill>
                  <a:schemeClr val="dk1"/>
                </a:solidFill>
              </a:rPr>
              <a:t> et l’occupation de l’espace,</a:t>
            </a:r>
            <a:endParaRPr sz="3852">
              <a:solidFill>
                <a:schemeClr val="dk1"/>
              </a:solidFill>
            </a:endParaRPr>
          </a:p>
          <a:p>
            <a:pPr marL="0" lvl="0" indent="0" algn="ctr" rtl="0">
              <a:spcBef>
                <a:spcPts val="400"/>
              </a:spcBef>
              <a:spcAft>
                <a:spcPts val="0"/>
              </a:spcAft>
              <a:buNone/>
            </a:pPr>
            <a:endParaRPr sz="3852">
              <a:solidFill>
                <a:schemeClr val="dk1"/>
              </a:solidFill>
            </a:endParaRPr>
          </a:p>
          <a:p>
            <a:pPr marL="0" lvl="0" indent="-116212" algn="ctr" rtl="0">
              <a:spcBef>
                <a:spcPts val="400"/>
              </a:spcBef>
              <a:spcAft>
                <a:spcPts val="0"/>
              </a:spcAft>
              <a:buClr>
                <a:schemeClr val="dk1"/>
              </a:buClr>
              <a:buSzPct val="100000"/>
              <a:buFont typeface="Arial"/>
              <a:buChar char="•"/>
            </a:pPr>
            <a:r>
              <a:rPr lang="fr-FR" sz="3852">
                <a:solidFill>
                  <a:schemeClr val="dk1"/>
                </a:solidFill>
              </a:rPr>
              <a:t> Mettre en place des </a:t>
            </a:r>
            <a:r>
              <a:rPr lang="fr-FR" sz="3852" b="1">
                <a:solidFill>
                  <a:schemeClr val="dk1"/>
                </a:solidFill>
              </a:rPr>
              <a:t>sanctions</a:t>
            </a:r>
            <a:r>
              <a:rPr lang="fr-FR" sz="3852">
                <a:solidFill>
                  <a:schemeClr val="dk1"/>
                </a:solidFill>
              </a:rPr>
              <a:t> pour limiter les atteintes à l’environnement.</a:t>
            </a:r>
            <a:endParaRPr sz="3852"/>
          </a:p>
          <a:p>
            <a:pPr marL="0" lvl="0" indent="0" algn="ctr" rtl="0">
              <a:spcBef>
                <a:spcPts val="280"/>
              </a:spcBef>
              <a:spcAft>
                <a:spcPts val="0"/>
              </a:spcAft>
              <a:buClr>
                <a:srgbClr val="888888"/>
              </a:buClr>
              <a:buSzPct val="42628"/>
              <a:buFont typeface="Arial"/>
              <a:buNone/>
            </a:pPr>
            <a:endParaRPr sz="3284"/>
          </a:p>
          <a:p>
            <a:pPr marL="0" lvl="0" indent="0" algn="ctr" rtl="0">
              <a:spcBef>
                <a:spcPts val="280"/>
              </a:spcBef>
              <a:spcAft>
                <a:spcPts val="0"/>
              </a:spcAft>
              <a:buClr>
                <a:srgbClr val="888888"/>
              </a:buClr>
              <a:buSzPct val="100000"/>
              <a:buNone/>
            </a:pPr>
            <a:endParaRPr sz="1400"/>
          </a:p>
          <a:p>
            <a:pPr marL="0" lvl="0" indent="0" algn="ctr" rtl="0">
              <a:spcBef>
                <a:spcPts val="280"/>
              </a:spcBef>
              <a:spcAft>
                <a:spcPts val="0"/>
              </a:spcAft>
              <a:buClr>
                <a:srgbClr val="888888"/>
              </a:buClr>
              <a:buSzPct val="100000"/>
              <a:buNone/>
            </a:pPr>
            <a:endParaRPr sz="1400"/>
          </a:p>
          <a:p>
            <a:pPr marL="0" lvl="0" indent="0" algn="ctr" rtl="0">
              <a:spcBef>
                <a:spcPts val="280"/>
              </a:spcBef>
              <a:spcAft>
                <a:spcPts val="0"/>
              </a:spcAft>
              <a:buClr>
                <a:srgbClr val="888888"/>
              </a:buClr>
              <a:buSzPct val="100000"/>
              <a:buNone/>
            </a:pPr>
            <a:endParaRPr sz="1400"/>
          </a:p>
          <a:p>
            <a:pPr marL="0" lvl="0" indent="0" algn="ctr" rtl="0">
              <a:spcBef>
                <a:spcPts val="280"/>
              </a:spcBef>
              <a:spcAft>
                <a:spcPts val="0"/>
              </a:spcAft>
              <a:buClr>
                <a:srgbClr val="888888"/>
              </a:buClr>
              <a:buSzPct val="100000"/>
              <a:buNone/>
            </a:pPr>
            <a:endParaRPr sz="1400">
              <a:solidFill>
                <a:schemeClr val="dk1"/>
              </a:solidFill>
            </a:endParaRPr>
          </a:p>
        </p:txBody>
      </p:sp>
      <p:sp>
        <p:nvSpPr>
          <p:cNvPr id="242" name="Google Shape;242;p37"/>
          <p:cNvSpPr txBox="1">
            <a:spLocks noGrp="1"/>
          </p:cNvSpPr>
          <p:nvPr>
            <p:ph type="ctrTitle" idx="4294967295"/>
          </p:nvPr>
        </p:nvSpPr>
        <p:spPr>
          <a:xfrm>
            <a:off x="1371600" y="285750"/>
            <a:ext cx="7772400" cy="65563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fr-FR" sz="2200"/>
            </a:br>
            <a:r>
              <a:rPr lang="fr-FR" sz="2700" b="1">
                <a:solidFill>
                  <a:srgbClr val="3333FF"/>
                </a:solidFill>
              </a:rPr>
              <a:t>Quelles sont les étapes qui ont conduit à </a:t>
            </a:r>
            <a:br>
              <a:rPr lang="fr-FR" sz="2700" b="1">
                <a:solidFill>
                  <a:srgbClr val="3333FF"/>
                </a:solidFill>
              </a:rPr>
            </a:br>
            <a:r>
              <a:rPr lang="fr-FR" sz="2700" b="1">
                <a:solidFill>
                  <a:srgbClr val="3333FF"/>
                </a:solidFill>
              </a:rPr>
              <a:t>la loi "Climat et Résilience ? . 3</a:t>
            </a:r>
            <a:br>
              <a:rPr lang="fr-FR" sz="2700" b="1">
                <a:solidFill>
                  <a:srgbClr val="3333FF"/>
                </a:solidFill>
              </a:rPr>
            </a:br>
            <a:endParaRPr sz="2700" b="1">
              <a:solidFill>
                <a:srgbClr val="3333FF"/>
              </a:solidFill>
            </a:endParaRPr>
          </a:p>
        </p:txBody>
      </p:sp>
      <p:sp>
        <p:nvSpPr>
          <p:cNvPr id="2" name="Espace réservé du pied de page 1">
            <a:extLst>
              <a:ext uri="{FF2B5EF4-FFF2-40B4-BE49-F238E27FC236}">
                <a16:creationId xmlns:a16="http://schemas.microsoft.com/office/drawing/2014/main" id="{84D86232-1E00-4051-B679-6F5ABF38C76B}"/>
              </a:ext>
            </a:extLst>
          </p:cNvPr>
          <p:cNvSpPr>
            <a:spLocks noGrp="1"/>
          </p:cNvSpPr>
          <p:nvPr>
            <p:ph type="ftr" sz="quarter" idx="11"/>
          </p:nvPr>
        </p:nvSpPr>
        <p:spPr>
          <a:xfrm>
            <a:off x="1942415" y="6135809"/>
            <a:ext cx="5952888"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ACF8AAF1-E9B6-44A3-BE45-6F8078B5DCF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26</a:t>
            </a:fld>
            <a:endParaRPr lang="fr-F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1" name="Google Shape;251;p38"/>
          <p:cNvSpPr txBox="1">
            <a:spLocks noGrp="1"/>
          </p:cNvSpPr>
          <p:nvPr>
            <p:ph type="subTitle" idx="1"/>
          </p:nvPr>
        </p:nvSpPr>
        <p:spPr>
          <a:xfrm>
            <a:off x="857224" y="1357298"/>
            <a:ext cx="7129490" cy="450059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1400"/>
              <a:buNone/>
            </a:pPr>
            <a:endParaRPr sz="1400" dirty="0"/>
          </a:p>
          <a:p>
            <a:pPr marL="0" lvl="0" indent="0" algn="ctr" rtl="0">
              <a:spcBef>
                <a:spcPts val="480"/>
              </a:spcBef>
              <a:spcAft>
                <a:spcPts val="0"/>
              </a:spcAft>
              <a:buClr>
                <a:schemeClr val="dk1"/>
              </a:buClr>
              <a:buSzPts val="2400"/>
              <a:buNone/>
            </a:pPr>
            <a:r>
              <a:rPr lang="fr-FR" sz="2400" b="1" dirty="0">
                <a:solidFill>
                  <a:schemeClr val="dk1"/>
                </a:solidFill>
              </a:rPr>
              <a:t>L’avis du Haut Conseil pour le Climat (HCC)</a:t>
            </a:r>
            <a:endParaRPr dirty="0"/>
          </a:p>
          <a:p>
            <a:pPr marL="0" lvl="0" indent="0" algn="ctr" rtl="0">
              <a:spcBef>
                <a:spcPts val="400"/>
              </a:spcBef>
              <a:spcAft>
                <a:spcPts val="0"/>
              </a:spcAft>
              <a:buClr>
                <a:schemeClr val="dk1"/>
              </a:buClr>
              <a:buSzPts val="2000"/>
              <a:buNone/>
            </a:pPr>
            <a:r>
              <a:rPr lang="fr-FR" sz="2000" dirty="0">
                <a:solidFill>
                  <a:schemeClr val="dk1"/>
                </a:solidFill>
              </a:rPr>
              <a:t>23 février 2021</a:t>
            </a:r>
            <a:endParaRPr dirty="0"/>
          </a:p>
          <a:p>
            <a:pPr marL="0" lvl="0" indent="0" algn="ctr" rtl="0">
              <a:spcBef>
                <a:spcPts val="400"/>
              </a:spcBef>
              <a:spcAft>
                <a:spcPts val="0"/>
              </a:spcAft>
              <a:buClr>
                <a:srgbClr val="888888"/>
              </a:buClr>
              <a:buSzPts val="2000"/>
              <a:buNone/>
            </a:pPr>
            <a:endParaRPr sz="2000" dirty="0">
              <a:solidFill>
                <a:schemeClr val="dk1"/>
              </a:solidFill>
            </a:endParaRPr>
          </a:p>
          <a:p>
            <a:pPr marL="0" lvl="0" indent="0" algn="ctr" rtl="0">
              <a:spcBef>
                <a:spcPts val="400"/>
              </a:spcBef>
              <a:spcAft>
                <a:spcPts val="0"/>
              </a:spcAft>
              <a:buClr>
                <a:schemeClr val="dk1"/>
              </a:buClr>
              <a:buSzPts val="2000"/>
              <a:buNone/>
            </a:pPr>
            <a:r>
              <a:rPr lang="fr-FR" sz="2000" dirty="0">
                <a:solidFill>
                  <a:schemeClr val="dk1"/>
                </a:solidFill>
              </a:rPr>
              <a:t>Suite à cette proposition de loi, le Haut Conseil pour le Climat émet son avis : pour lui ce n’est pas suffisant, </a:t>
            </a:r>
            <a:r>
              <a:rPr lang="fr-FR" sz="2000" b="1" dirty="0">
                <a:solidFill>
                  <a:schemeClr val="dk1"/>
                </a:solidFill>
              </a:rPr>
              <a:t>ce texte devrait « </a:t>
            </a:r>
            <a:r>
              <a:rPr lang="fr-FR" sz="2000" b="1" i="1" dirty="0">
                <a:solidFill>
                  <a:schemeClr val="dk1"/>
                </a:solidFill>
              </a:rPr>
              <a:t>mieux inscrire les mesures retenues dans l’approche plus large de la stratégie de décarbonation </a:t>
            </a:r>
            <a:r>
              <a:rPr lang="fr-FR" sz="2000" dirty="0">
                <a:solidFill>
                  <a:schemeClr val="dk1"/>
                </a:solidFill>
              </a:rPr>
              <a:t>».</a:t>
            </a:r>
            <a:endParaRPr dirty="0"/>
          </a:p>
          <a:p>
            <a:pPr marL="0" lvl="0" indent="0" algn="ctr" rtl="0">
              <a:spcBef>
                <a:spcPts val="400"/>
              </a:spcBef>
              <a:spcAft>
                <a:spcPts val="0"/>
              </a:spcAft>
              <a:buClr>
                <a:srgbClr val="888888"/>
              </a:buClr>
              <a:buSzPts val="2000"/>
              <a:buNone/>
            </a:pPr>
            <a:endParaRPr sz="2000" dirty="0">
              <a:solidFill>
                <a:schemeClr val="dk1"/>
              </a:solidFill>
            </a:endParaRPr>
          </a:p>
          <a:p>
            <a:pPr marL="0" lvl="0" indent="0" algn="ctr" rtl="0">
              <a:spcBef>
                <a:spcPts val="400"/>
              </a:spcBef>
              <a:spcAft>
                <a:spcPts val="0"/>
              </a:spcAft>
              <a:buClr>
                <a:schemeClr val="dk1"/>
              </a:buClr>
              <a:buSzPts val="2000"/>
              <a:buNone/>
            </a:pPr>
            <a:r>
              <a:rPr lang="fr-FR" sz="2000" dirty="0">
                <a:solidFill>
                  <a:schemeClr val="dk1"/>
                </a:solidFill>
              </a:rPr>
              <a:t>Cet avis met le feu aux poudres à l’ensemble de la population française, chez les citoyens mais également chez les associations et partis politiques, notamment écologistes.</a:t>
            </a:r>
            <a:endParaRPr dirty="0"/>
          </a:p>
          <a:p>
            <a:pPr marL="0" lvl="0" indent="0" algn="ctr" rtl="0">
              <a:spcBef>
                <a:spcPts val="280"/>
              </a:spcBef>
              <a:spcAft>
                <a:spcPts val="0"/>
              </a:spcAft>
              <a:buClr>
                <a:srgbClr val="888888"/>
              </a:buClr>
              <a:buSzPts val="1400"/>
              <a:buNone/>
            </a:pPr>
            <a:endParaRPr sz="1400" dirty="0"/>
          </a:p>
          <a:p>
            <a:pPr marL="0" lvl="0" indent="0" algn="ctr" rtl="0">
              <a:spcBef>
                <a:spcPts val="280"/>
              </a:spcBef>
              <a:spcAft>
                <a:spcPts val="0"/>
              </a:spcAft>
              <a:buClr>
                <a:srgbClr val="888888"/>
              </a:buClr>
              <a:buSzPts val="1400"/>
              <a:buNone/>
            </a:pPr>
            <a:endParaRPr sz="1400" dirty="0"/>
          </a:p>
          <a:p>
            <a:pPr marL="0" lvl="0" indent="0" algn="ctr" rtl="0">
              <a:spcBef>
                <a:spcPts val="280"/>
              </a:spcBef>
              <a:spcAft>
                <a:spcPts val="0"/>
              </a:spcAft>
              <a:buClr>
                <a:srgbClr val="888888"/>
              </a:buClr>
              <a:buSzPts val="1400"/>
              <a:buNone/>
            </a:pPr>
            <a:endParaRPr sz="1400" dirty="0">
              <a:solidFill>
                <a:schemeClr val="dk1"/>
              </a:solidFill>
            </a:endParaRPr>
          </a:p>
        </p:txBody>
      </p:sp>
      <p:sp>
        <p:nvSpPr>
          <p:cNvPr id="250" name="Google Shape;250;p38"/>
          <p:cNvSpPr txBox="1">
            <a:spLocks noGrp="1"/>
          </p:cNvSpPr>
          <p:nvPr>
            <p:ph type="ctrTitle" idx="4294967295"/>
          </p:nvPr>
        </p:nvSpPr>
        <p:spPr>
          <a:xfrm>
            <a:off x="1371600" y="285750"/>
            <a:ext cx="7772400" cy="65563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fr-FR" sz="2200"/>
            </a:br>
            <a:r>
              <a:rPr lang="fr-FR" sz="2700" b="1">
                <a:solidFill>
                  <a:srgbClr val="3333FF"/>
                </a:solidFill>
              </a:rPr>
              <a:t>Quelles sont les étapes qui ont conduit à </a:t>
            </a:r>
            <a:br>
              <a:rPr lang="fr-FR" sz="2700" b="1">
                <a:solidFill>
                  <a:srgbClr val="3333FF"/>
                </a:solidFill>
              </a:rPr>
            </a:br>
            <a:r>
              <a:rPr lang="fr-FR" sz="2700" b="1">
                <a:solidFill>
                  <a:srgbClr val="3333FF"/>
                </a:solidFill>
              </a:rPr>
              <a:t>la loi "Climat et Résilience ? - 4</a:t>
            </a:r>
            <a:br>
              <a:rPr lang="fr-FR" sz="2700" b="1">
                <a:solidFill>
                  <a:srgbClr val="3333FF"/>
                </a:solidFill>
              </a:rPr>
            </a:br>
            <a:endParaRPr sz="2700" b="1">
              <a:solidFill>
                <a:srgbClr val="3333FF"/>
              </a:solidFill>
            </a:endParaRPr>
          </a:p>
        </p:txBody>
      </p:sp>
      <p:sp>
        <p:nvSpPr>
          <p:cNvPr id="2" name="Espace réservé du pied de page 1">
            <a:extLst>
              <a:ext uri="{FF2B5EF4-FFF2-40B4-BE49-F238E27FC236}">
                <a16:creationId xmlns:a16="http://schemas.microsoft.com/office/drawing/2014/main" id="{F825DCBD-177D-471B-BD26-D7EA04ED2C99}"/>
              </a:ext>
            </a:extLst>
          </p:cNvPr>
          <p:cNvSpPr>
            <a:spLocks noGrp="1"/>
          </p:cNvSpPr>
          <p:nvPr>
            <p:ph type="ftr" sz="quarter" idx="11"/>
          </p:nvPr>
        </p:nvSpPr>
        <p:spPr>
          <a:xfrm>
            <a:off x="1942414" y="6135809"/>
            <a:ext cx="5972553"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DB45F9D1-1131-4C9E-AEE8-BA1C81DE6A5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27</a:t>
            </a:fld>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p39"/>
          <p:cNvSpPr txBox="1">
            <a:spLocks noGrp="1"/>
          </p:cNvSpPr>
          <p:nvPr>
            <p:ph type="subTitle" idx="1"/>
          </p:nvPr>
        </p:nvSpPr>
        <p:spPr>
          <a:xfrm>
            <a:off x="857224" y="1357298"/>
            <a:ext cx="7129490" cy="450059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1400"/>
              <a:buNone/>
            </a:pPr>
            <a:endParaRPr sz="1400"/>
          </a:p>
          <a:p>
            <a:pPr marL="0" lvl="0" indent="0" algn="ctr" rtl="0">
              <a:spcBef>
                <a:spcPts val="480"/>
              </a:spcBef>
              <a:spcAft>
                <a:spcPts val="0"/>
              </a:spcAft>
              <a:buClr>
                <a:schemeClr val="dk1"/>
              </a:buClr>
              <a:buSzPts val="2400"/>
              <a:buNone/>
            </a:pPr>
            <a:r>
              <a:rPr lang="fr-FR" sz="2400" b="1">
                <a:solidFill>
                  <a:schemeClr val="dk1"/>
                </a:solidFill>
              </a:rPr>
              <a:t>Manifestation pour « une vraie loi climat »</a:t>
            </a:r>
            <a:endParaRPr/>
          </a:p>
          <a:p>
            <a:pPr marL="0" lvl="0" indent="0" algn="ctr" rtl="0">
              <a:spcBef>
                <a:spcPts val="400"/>
              </a:spcBef>
              <a:spcAft>
                <a:spcPts val="0"/>
              </a:spcAft>
              <a:buClr>
                <a:schemeClr val="dk1"/>
              </a:buClr>
              <a:buSzPts val="2000"/>
              <a:buNone/>
            </a:pPr>
            <a:r>
              <a:rPr lang="fr-FR" sz="2000">
                <a:solidFill>
                  <a:schemeClr val="dk1"/>
                </a:solidFill>
              </a:rPr>
              <a:t>28 mars 2021</a:t>
            </a:r>
            <a:endParaRPr/>
          </a:p>
          <a:p>
            <a:pPr marL="0" lvl="0" indent="0" algn="ctr" rtl="0">
              <a:spcBef>
                <a:spcPts val="400"/>
              </a:spcBef>
              <a:spcAft>
                <a:spcPts val="0"/>
              </a:spcAft>
              <a:buClr>
                <a:srgbClr val="888888"/>
              </a:buClr>
              <a:buSzPts val="2000"/>
              <a:buNone/>
            </a:pPr>
            <a:endParaRPr sz="2000">
              <a:solidFill>
                <a:schemeClr val="dk1"/>
              </a:solidFill>
            </a:endParaRPr>
          </a:p>
          <a:p>
            <a:pPr marL="0" lvl="0" indent="0" algn="ctr" rtl="0">
              <a:spcBef>
                <a:spcPts val="400"/>
              </a:spcBef>
              <a:spcAft>
                <a:spcPts val="0"/>
              </a:spcAft>
              <a:buClr>
                <a:schemeClr val="dk1"/>
              </a:buClr>
              <a:buSzPts val="2000"/>
              <a:buNone/>
            </a:pPr>
            <a:r>
              <a:rPr lang="fr-FR" sz="2000">
                <a:solidFill>
                  <a:schemeClr val="dk1"/>
                </a:solidFill>
              </a:rPr>
              <a:t>Le dimanche 28 mars 2021, ce sont quelque 110 000 manifestants qui ont défilé dans les rues des villes françaises pour réclamer une « vraie loi Climat ». Une loi qui serait en adéquation avec les objectifs fixés par les accords de Paris, afin de maintenir le réchauffement climatique en dessous de 2°C.</a:t>
            </a:r>
            <a:endParaRPr/>
          </a:p>
          <a:p>
            <a:pPr marL="0" lvl="0" indent="0" algn="ctr" rtl="0">
              <a:spcBef>
                <a:spcPts val="400"/>
              </a:spcBef>
              <a:spcAft>
                <a:spcPts val="0"/>
              </a:spcAft>
              <a:buClr>
                <a:schemeClr val="dk1"/>
              </a:buClr>
              <a:buSzPts val="2000"/>
              <a:buNone/>
            </a:pPr>
            <a:r>
              <a:rPr lang="fr-FR" sz="2000">
                <a:solidFill>
                  <a:schemeClr val="dk1"/>
                </a:solidFill>
              </a:rPr>
              <a:t>‍</a:t>
            </a:r>
            <a:endParaRPr/>
          </a:p>
          <a:p>
            <a:pPr marL="0" lvl="0" indent="0" algn="ctr" rtl="0">
              <a:spcBef>
                <a:spcPts val="280"/>
              </a:spcBef>
              <a:spcAft>
                <a:spcPts val="0"/>
              </a:spcAft>
              <a:buClr>
                <a:srgbClr val="888888"/>
              </a:buClr>
              <a:buSzPts val="1400"/>
              <a:buNone/>
            </a:pPr>
            <a:endParaRPr sz="1400"/>
          </a:p>
          <a:p>
            <a:pPr marL="0" lvl="0" indent="0" algn="ctr" rtl="0">
              <a:spcBef>
                <a:spcPts val="280"/>
              </a:spcBef>
              <a:spcAft>
                <a:spcPts val="0"/>
              </a:spcAft>
              <a:buClr>
                <a:srgbClr val="888888"/>
              </a:buClr>
              <a:buSzPts val="1400"/>
              <a:buNone/>
            </a:pPr>
            <a:endParaRPr sz="1400"/>
          </a:p>
          <a:p>
            <a:pPr marL="0" lvl="0" indent="0" algn="ctr" rtl="0">
              <a:spcBef>
                <a:spcPts val="280"/>
              </a:spcBef>
              <a:spcAft>
                <a:spcPts val="0"/>
              </a:spcAft>
              <a:buClr>
                <a:srgbClr val="888888"/>
              </a:buClr>
              <a:buSzPts val="1400"/>
              <a:buNone/>
            </a:pPr>
            <a:endParaRPr sz="1400">
              <a:solidFill>
                <a:schemeClr val="dk1"/>
              </a:solidFill>
            </a:endParaRPr>
          </a:p>
        </p:txBody>
      </p:sp>
      <p:sp>
        <p:nvSpPr>
          <p:cNvPr id="258" name="Google Shape;258;p39"/>
          <p:cNvSpPr txBox="1">
            <a:spLocks noGrp="1"/>
          </p:cNvSpPr>
          <p:nvPr>
            <p:ph type="ctrTitle" idx="4294967295"/>
          </p:nvPr>
        </p:nvSpPr>
        <p:spPr>
          <a:xfrm>
            <a:off x="1371600" y="285750"/>
            <a:ext cx="7772400" cy="65563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fr-FR" sz="2200"/>
            </a:br>
            <a:r>
              <a:rPr lang="fr-FR" sz="2700" b="1">
                <a:solidFill>
                  <a:srgbClr val="3333FF"/>
                </a:solidFill>
              </a:rPr>
              <a:t>Quelles sont les étapes qui ont conduit à </a:t>
            </a:r>
            <a:br>
              <a:rPr lang="fr-FR" sz="2700" b="1">
                <a:solidFill>
                  <a:srgbClr val="3333FF"/>
                </a:solidFill>
              </a:rPr>
            </a:br>
            <a:r>
              <a:rPr lang="fr-FR" sz="2700" b="1">
                <a:solidFill>
                  <a:srgbClr val="3333FF"/>
                </a:solidFill>
              </a:rPr>
              <a:t>la loi "Climat et Résilience ? - 5</a:t>
            </a:r>
            <a:br>
              <a:rPr lang="fr-FR" sz="2700" b="1">
                <a:solidFill>
                  <a:srgbClr val="3333FF"/>
                </a:solidFill>
              </a:rPr>
            </a:br>
            <a:endParaRPr sz="2700" b="1">
              <a:solidFill>
                <a:srgbClr val="3333FF"/>
              </a:solidFill>
            </a:endParaRPr>
          </a:p>
        </p:txBody>
      </p:sp>
      <p:sp>
        <p:nvSpPr>
          <p:cNvPr id="2" name="Espace réservé du pied de page 1">
            <a:extLst>
              <a:ext uri="{FF2B5EF4-FFF2-40B4-BE49-F238E27FC236}">
                <a16:creationId xmlns:a16="http://schemas.microsoft.com/office/drawing/2014/main" id="{9685F3A2-7379-4B12-8920-1E57E94F3B29}"/>
              </a:ext>
            </a:extLst>
          </p:cNvPr>
          <p:cNvSpPr>
            <a:spLocks noGrp="1"/>
          </p:cNvSpPr>
          <p:nvPr>
            <p:ph type="ftr" sz="quarter" idx="11"/>
          </p:nvPr>
        </p:nvSpPr>
        <p:spPr>
          <a:xfrm>
            <a:off x="1942415" y="6135809"/>
            <a:ext cx="5874230"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177E483B-DC5B-48C3-8160-57DE5A76082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28</a:t>
            </a:fld>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40"/>
          <p:cNvSpPr txBox="1">
            <a:spLocks noGrp="1"/>
          </p:cNvSpPr>
          <p:nvPr>
            <p:ph type="subTitle" idx="1"/>
          </p:nvPr>
        </p:nvSpPr>
        <p:spPr>
          <a:xfrm>
            <a:off x="857225" y="1119487"/>
            <a:ext cx="7129500" cy="5017800"/>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spcBef>
                <a:spcPts val="0"/>
              </a:spcBef>
              <a:spcAft>
                <a:spcPts val="0"/>
              </a:spcAft>
              <a:buClr>
                <a:srgbClr val="888888"/>
              </a:buClr>
              <a:buSzPct val="100000"/>
              <a:buNone/>
            </a:pPr>
            <a:endParaRPr sz="1400"/>
          </a:p>
          <a:p>
            <a:pPr marL="0" lvl="0" indent="0" algn="ctr" rtl="0">
              <a:spcBef>
                <a:spcPts val="475"/>
              </a:spcBef>
              <a:spcAft>
                <a:spcPts val="0"/>
              </a:spcAft>
              <a:buClr>
                <a:schemeClr val="dk1"/>
              </a:buClr>
              <a:buSzPct val="100000"/>
              <a:buNone/>
            </a:pPr>
            <a:r>
              <a:rPr lang="fr-FR" sz="3800" b="1">
                <a:solidFill>
                  <a:schemeClr val="dk1"/>
                </a:solidFill>
              </a:rPr>
              <a:t>Adoption du texte par le Sénat</a:t>
            </a:r>
            <a:endParaRPr/>
          </a:p>
          <a:p>
            <a:pPr marL="0" lvl="0" indent="0" algn="ctr" rtl="0">
              <a:spcBef>
                <a:spcPts val="325"/>
              </a:spcBef>
              <a:spcAft>
                <a:spcPts val="0"/>
              </a:spcAft>
              <a:buClr>
                <a:schemeClr val="dk1"/>
              </a:buClr>
              <a:buSzPct val="80905"/>
              <a:buNone/>
            </a:pPr>
            <a:r>
              <a:rPr lang="fr-FR" sz="3213">
                <a:solidFill>
                  <a:schemeClr val="dk1"/>
                </a:solidFill>
              </a:rPr>
              <a:t>28 juin 2021</a:t>
            </a:r>
            <a:endParaRPr sz="3213"/>
          </a:p>
          <a:p>
            <a:pPr marL="0" lvl="0" indent="0" algn="ctr" rtl="0">
              <a:spcBef>
                <a:spcPts val="275"/>
              </a:spcBef>
              <a:spcAft>
                <a:spcPts val="0"/>
              </a:spcAft>
              <a:buClr>
                <a:srgbClr val="888888"/>
              </a:buClr>
              <a:buSzPct val="68458"/>
              <a:buNone/>
            </a:pPr>
            <a:endParaRPr sz="3213">
              <a:solidFill>
                <a:schemeClr val="dk1"/>
              </a:solidFill>
            </a:endParaRPr>
          </a:p>
          <a:p>
            <a:pPr marL="0" lvl="0" indent="0" algn="ctr" rtl="0">
              <a:spcBef>
                <a:spcPts val="362"/>
              </a:spcBef>
              <a:spcAft>
                <a:spcPts val="0"/>
              </a:spcAft>
              <a:buClr>
                <a:schemeClr val="dk1"/>
              </a:buClr>
              <a:buSzPct val="90240"/>
              <a:buNone/>
            </a:pPr>
            <a:r>
              <a:rPr lang="fr-FR" sz="3213">
                <a:solidFill>
                  <a:schemeClr val="dk1"/>
                </a:solidFill>
              </a:rPr>
              <a:t>Suite à deux semaines d’examen, la loi Climat et Résilience est votée par le Sénat, non sans modification. De manière générale, le Sénat a réécrit le texte de loi pour qu’il soit moins contraignant et pour que les délais soient rallongés afin de permettre aux différentes parties prenantes de réaliser les travaux nécessaires pour respecter les nouvelles réglementations.</a:t>
            </a:r>
            <a:endParaRPr sz="3213"/>
          </a:p>
          <a:p>
            <a:pPr marL="0" lvl="0" indent="0" algn="ctr" rtl="0">
              <a:spcBef>
                <a:spcPts val="362"/>
              </a:spcBef>
              <a:spcAft>
                <a:spcPts val="0"/>
              </a:spcAft>
              <a:buClr>
                <a:srgbClr val="888888"/>
              </a:buClr>
              <a:buSzPct val="90240"/>
              <a:buNone/>
            </a:pPr>
            <a:endParaRPr sz="3213">
              <a:solidFill>
                <a:schemeClr val="dk1"/>
              </a:solidFill>
            </a:endParaRPr>
          </a:p>
          <a:p>
            <a:pPr marL="0" lvl="0" indent="0" algn="ctr" rtl="0">
              <a:spcBef>
                <a:spcPts val="362"/>
              </a:spcBef>
              <a:spcAft>
                <a:spcPts val="0"/>
              </a:spcAft>
              <a:buClr>
                <a:schemeClr val="dk1"/>
              </a:buClr>
              <a:buSzPct val="90240"/>
              <a:buNone/>
            </a:pPr>
            <a:r>
              <a:rPr lang="fr-FR" sz="3213">
                <a:solidFill>
                  <a:schemeClr val="dk1"/>
                </a:solidFill>
              </a:rPr>
              <a:t>Néanmoins, le thème concernant les transports et la mobilité a été modifié en faveur du climat notamment grâce à la diminution de la TVA sur les billets de train, qui passe de 10 à 5,5%.</a:t>
            </a:r>
            <a:endParaRPr sz="3213"/>
          </a:p>
          <a:p>
            <a:pPr marL="0" lvl="0" indent="0" algn="ctr" rtl="0">
              <a:spcBef>
                <a:spcPts val="362"/>
              </a:spcBef>
              <a:spcAft>
                <a:spcPts val="0"/>
              </a:spcAft>
              <a:buClr>
                <a:srgbClr val="888888"/>
              </a:buClr>
              <a:buSzPct val="90240"/>
              <a:buNone/>
            </a:pPr>
            <a:endParaRPr sz="3213">
              <a:solidFill>
                <a:schemeClr val="dk1"/>
              </a:solidFill>
            </a:endParaRPr>
          </a:p>
          <a:p>
            <a:pPr marL="0" lvl="0" indent="0" algn="ctr" rtl="0">
              <a:spcBef>
                <a:spcPts val="362"/>
              </a:spcBef>
              <a:spcAft>
                <a:spcPts val="0"/>
              </a:spcAft>
              <a:buClr>
                <a:schemeClr val="dk1"/>
              </a:buClr>
              <a:buSzPct val="90240"/>
              <a:buNone/>
            </a:pPr>
            <a:r>
              <a:rPr lang="fr-FR" sz="3213">
                <a:solidFill>
                  <a:schemeClr val="dk1"/>
                </a:solidFill>
              </a:rPr>
              <a:t>Le texte de loi doit ensuite être revoté à l’Assemblée Nationale, 1 mois plus tard, soit le 20 juillet 2021.</a:t>
            </a:r>
            <a:endParaRPr sz="3213"/>
          </a:p>
          <a:p>
            <a:pPr marL="0" lvl="0" indent="0" algn="ctr" rtl="0">
              <a:spcBef>
                <a:spcPts val="362"/>
              </a:spcBef>
              <a:spcAft>
                <a:spcPts val="0"/>
              </a:spcAft>
              <a:buClr>
                <a:srgbClr val="888888"/>
              </a:buClr>
              <a:buSzPct val="90240"/>
              <a:buNone/>
            </a:pPr>
            <a:endParaRPr sz="3213">
              <a:solidFill>
                <a:schemeClr val="dk1"/>
              </a:solidFill>
            </a:endParaRPr>
          </a:p>
          <a:p>
            <a:pPr marL="0" lvl="0" indent="0" algn="ctr" rtl="0">
              <a:spcBef>
                <a:spcPts val="362"/>
              </a:spcBef>
              <a:spcAft>
                <a:spcPts val="0"/>
              </a:spcAft>
              <a:buClr>
                <a:schemeClr val="dk1"/>
              </a:buClr>
              <a:buSzPct val="100000"/>
              <a:buNone/>
            </a:pPr>
            <a:r>
              <a:rPr lang="fr-FR" sz="2900">
                <a:solidFill>
                  <a:schemeClr val="dk1"/>
                </a:solidFill>
              </a:rPr>
              <a:t>‍</a:t>
            </a:r>
            <a:endParaRPr/>
          </a:p>
          <a:p>
            <a:pPr marL="0" lvl="0" indent="0" algn="ctr" rtl="0">
              <a:spcBef>
                <a:spcPts val="175"/>
              </a:spcBef>
              <a:spcAft>
                <a:spcPts val="0"/>
              </a:spcAft>
              <a:buClr>
                <a:srgbClr val="888888"/>
              </a:buClr>
              <a:buSzPct val="100000"/>
              <a:buNone/>
            </a:pPr>
            <a:endParaRPr sz="1400"/>
          </a:p>
          <a:p>
            <a:pPr marL="0" lvl="0" indent="0" algn="ctr" rtl="0">
              <a:spcBef>
                <a:spcPts val="175"/>
              </a:spcBef>
              <a:spcAft>
                <a:spcPts val="0"/>
              </a:spcAft>
              <a:buClr>
                <a:srgbClr val="888888"/>
              </a:buClr>
              <a:buSzPct val="100000"/>
              <a:buNone/>
            </a:pPr>
            <a:endParaRPr sz="1400"/>
          </a:p>
          <a:p>
            <a:pPr marL="0" lvl="0" indent="0" algn="ctr" rtl="0">
              <a:spcBef>
                <a:spcPts val="175"/>
              </a:spcBef>
              <a:spcAft>
                <a:spcPts val="0"/>
              </a:spcAft>
              <a:buClr>
                <a:srgbClr val="888888"/>
              </a:buClr>
              <a:buSzPct val="100000"/>
              <a:buNone/>
            </a:pPr>
            <a:endParaRPr sz="1400">
              <a:solidFill>
                <a:schemeClr val="dk1"/>
              </a:solidFill>
            </a:endParaRPr>
          </a:p>
        </p:txBody>
      </p:sp>
      <p:sp>
        <p:nvSpPr>
          <p:cNvPr id="266" name="Google Shape;266;p40"/>
          <p:cNvSpPr txBox="1">
            <a:spLocks noGrp="1"/>
          </p:cNvSpPr>
          <p:nvPr>
            <p:ph type="ctrTitle" idx="4294967295"/>
          </p:nvPr>
        </p:nvSpPr>
        <p:spPr>
          <a:xfrm>
            <a:off x="0" y="203200"/>
            <a:ext cx="7772400" cy="65563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fr-FR" sz="2200"/>
            </a:br>
            <a:r>
              <a:rPr lang="fr-FR" sz="2700" b="1">
                <a:solidFill>
                  <a:srgbClr val="3333FF"/>
                </a:solidFill>
              </a:rPr>
              <a:t>Quelles sont les étapes qui ont conduit à </a:t>
            </a:r>
            <a:br>
              <a:rPr lang="fr-FR" sz="2700" b="1">
                <a:solidFill>
                  <a:srgbClr val="3333FF"/>
                </a:solidFill>
              </a:rPr>
            </a:br>
            <a:r>
              <a:rPr lang="fr-FR" sz="2700" b="1">
                <a:solidFill>
                  <a:srgbClr val="3333FF"/>
                </a:solidFill>
              </a:rPr>
              <a:t>la loi "Climat et Résilience ? - 6</a:t>
            </a:r>
            <a:br>
              <a:rPr lang="fr-FR" sz="2700" b="1">
                <a:solidFill>
                  <a:srgbClr val="3333FF"/>
                </a:solidFill>
              </a:rPr>
            </a:br>
            <a:endParaRPr sz="2700" b="1">
              <a:solidFill>
                <a:srgbClr val="3333FF"/>
              </a:solidFill>
            </a:endParaRPr>
          </a:p>
        </p:txBody>
      </p:sp>
      <p:sp>
        <p:nvSpPr>
          <p:cNvPr id="2" name="Espace réservé du pied de page 1">
            <a:extLst>
              <a:ext uri="{FF2B5EF4-FFF2-40B4-BE49-F238E27FC236}">
                <a16:creationId xmlns:a16="http://schemas.microsoft.com/office/drawing/2014/main" id="{394F374D-5C77-4B3A-B918-B7ABF1AABA88}"/>
              </a:ext>
            </a:extLst>
          </p:cNvPr>
          <p:cNvSpPr>
            <a:spLocks noGrp="1"/>
          </p:cNvSpPr>
          <p:nvPr>
            <p:ph type="ftr" sz="quarter" idx="11"/>
          </p:nvPr>
        </p:nvSpPr>
        <p:spPr>
          <a:xfrm>
            <a:off x="1942415" y="6135809"/>
            <a:ext cx="5962720"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6B56B95B-936C-432A-A765-62942C6B233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subTitle" idx="1"/>
          </p:nvPr>
        </p:nvSpPr>
        <p:spPr>
          <a:xfrm>
            <a:off x="857224" y="1071546"/>
            <a:ext cx="7129500" cy="52149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endParaRPr sz="1500">
              <a:solidFill>
                <a:srgbClr val="040C28"/>
              </a:solidFill>
            </a:endParaRPr>
          </a:p>
          <a:p>
            <a:pPr marL="0" marR="0" lvl="0" indent="0" algn="l" rtl="0">
              <a:lnSpc>
                <a:spcPct val="100000"/>
              </a:lnSpc>
              <a:spcBef>
                <a:spcPts val="0"/>
              </a:spcBef>
              <a:spcAft>
                <a:spcPts val="0"/>
              </a:spcAft>
              <a:buNone/>
            </a:pPr>
            <a:r>
              <a:rPr lang="fr-FR" sz="1500">
                <a:solidFill>
                  <a:srgbClr val="040C28"/>
                </a:solidFill>
              </a:rPr>
              <a:t>‍</a:t>
            </a:r>
            <a:endParaRPr sz="1500">
              <a:solidFill>
                <a:srgbClr val="040C28"/>
              </a:solidFill>
            </a:endParaRPr>
          </a:p>
        </p:txBody>
      </p:sp>
      <p:sp>
        <p:nvSpPr>
          <p:cNvPr id="79" name="Google Shape;79;p16"/>
          <p:cNvSpPr/>
          <p:nvPr/>
        </p:nvSpPr>
        <p:spPr>
          <a:xfrm>
            <a:off x="439450" y="0"/>
            <a:ext cx="8196900" cy="6217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fr-FR" sz="2000" b="1">
                <a:solidFill>
                  <a:srgbClr val="040C28"/>
                </a:solidFill>
              </a:rPr>
              <a:t>Lexique 1</a:t>
            </a:r>
            <a:endParaRPr sz="2000" b="1">
              <a:solidFill>
                <a:srgbClr val="040C28"/>
              </a:solidFill>
            </a:endParaRPr>
          </a:p>
          <a:p>
            <a:pPr marL="0" marR="0" lvl="0" indent="0" algn="ctr" rtl="0">
              <a:lnSpc>
                <a:spcPct val="100000"/>
              </a:lnSpc>
              <a:spcBef>
                <a:spcPts val="0"/>
              </a:spcBef>
              <a:spcAft>
                <a:spcPts val="0"/>
              </a:spcAft>
              <a:buNone/>
            </a:pPr>
            <a:endParaRPr sz="2000" b="1">
              <a:solidFill>
                <a:srgbClr val="040C28"/>
              </a:solidFill>
            </a:endParaRPr>
          </a:p>
          <a:p>
            <a:pPr marL="0" marR="0" lvl="0" indent="0" algn="l" rtl="0">
              <a:lnSpc>
                <a:spcPct val="100000"/>
              </a:lnSpc>
              <a:spcBef>
                <a:spcPts val="0"/>
              </a:spcBef>
              <a:spcAft>
                <a:spcPts val="0"/>
              </a:spcAft>
              <a:buNone/>
            </a:pPr>
            <a:r>
              <a:rPr lang="fr-FR" sz="2000" b="1">
                <a:solidFill>
                  <a:srgbClr val="040C28"/>
                </a:solidFill>
              </a:rPr>
              <a:t>L’alimentation durable</a:t>
            </a:r>
            <a:r>
              <a:rPr lang="fr-FR" sz="2000">
                <a:solidFill>
                  <a:srgbClr val="040C28"/>
                </a:solidFill>
              </a:rPr>
              <a:t>, c’est l’</a:t>
            </a:r>
            <a:r>
              <a:rPr lang="fr-FR" sz="2000" b="1">
                <a:solidFill>
                  <a:srgbClr val="040C28"/>
                </a:solidFill>
              </a:rPr>
              <a:t>ensemble des pratiques alimentaires qui visent à</a:t>
            </a:r>
            <a:r>
              <a:rPr lang="fr-FR" sz="2000">
                <a:solidFill>
                  <a:srgbClr val="040C28"/>
                </a:solidFill>
              </a:rPr>
              <a:t> nourrir les êtres humains en qualité et en quantité suffisante, aujourd’hui et demain, dans le respect de l’environnement, en étant accessible économiquement et rémunératrice sur l’ensemble de la chaîne alimentaire.</a:t>
            </a:r>
            <a:endParaRPr sz="2000">
              <a:solidFill>
                <a:srgbClr val="040C28"/>
              </a:solidFill>
            </a:endParaRPr>
          </a:p>
          <a:p>
            <a:pPr marL="0" marR="0" lvl="0" indent="0" algn="l" rtl="0">
              <a:lnSpc>
                <a:spcPct val="100000"/>
              </a:lnSpc>
              <a:spcBef>
                <a:spcPts val="0"/>
              </a:spcBef>
              <a:spcAft>
                <a:spcPts val="0"/>
              </a:spcAft>
              <a:buNone/>
            </a:pPr>
            <a:endParaRPr sz="2000">
              <a:solidFill>
                <a:srgbClr val="040C28"/>
              </a:solidFill>
            </a:endParaRPr>
          </a:p>
          <a:p>
            <a:pPr marL="0" marR="0" lvl="0" indent="0" algn="l" rtl="0">
              <a:lnSpc>
                <a:spcPct val="100000"/>
              </a:lnSpc>
              <a:spcBef>
                <a:spcPts val="0"/>
              </a:spcBef>
              <a:spcAft>
                <a:spcPts val="0"/>
              </a:spcAft>
              <a:buNone/>
            </a:pPr>
            <a:r>
              <a:rPr lang="fr-FR" sz="2000" b="1">
                <a:solidFill>
                  <a:srgbClr val="040C28"/>
                </a:solidFill>
              </a:rPr>
              <a:t>Systéme alimentaire inclusif :</a:t>
            </a:r>
            <a:r>
              <a:rPr lang="fr-FR" sz="2000">
                <a:solidFill>
                  <a:srgbClr val="040C28"/>
                </a:solidFill>
              </a:rPr>
              <a:t> Un système alimentaire inclusif étant défini comme celui où </a:t>
            </a:r>
            <a:r>
              <a:rPr lang="fr-FR" sz="2000" b="1">
                <a:solidFill>
                  <a:srgbClr val="040C28"/>
                </a:solidFill>
              </a:rPr>
              <a:t>les acteurs le long de la chaîne de valeur alimentaire ont des interactions </a:t>
            </a:r>
            <a:r>
              <a:rPr lang="fr-FR" sz="2000">
                <a:solidFill>
                  <a:srgbClr val="040C28"/>
                </a:solidFill>
              </a:rPr>
              <a:t>qui satisfont et autonomisent tout le monde.</a:t>
            </a:r>
            <a:endParaRPr sz="2000">
              <a:solidFill>
                <a:srgbClr val="040C28"/>
              </a:solidFill>
            </a:endParaRPr>
          </a:p>
          <a:p>
            <a:pPr marL="0" marR="0" lvl="0" indent="0" algn="l" rtl="0">
              <a:lnSpc>
                <a:spcPct val="100000"/>
              </a:lnSpc>
              <a:spcBef>
                <a:spcPts val="0"/>
              </a:spcBef>
              <a:spcAft>
                <a:spcPts val="0"/>
              </a:spcAft>
              <a:buNone/>
            </a:pPr>
            <a:endParaRPr sz="2000">
              <a:solidFill>
                <a:srgbClr val="040C28"/>
              </a:solidFill>
            </a:endParaRPr>
          </a:p>
          <a:p>
            <a:pPr marL="0" lvl="0" indent="0" algn="l" rtl="0">
              <a:spcBef>
                <a:spcPts val="0"/>
              </a:spcBef>
              <a:spcAft>
                <a:spcPts val="0"/>
              </a:spcAft>
              <a:buClr>
                <a:schemeClr val="dk1"/>
              </a:buClr>
              <a:buSzPts val="1100"/>
              <a:buFont typeface="Arial"/>
              <a:buNone/>
            </a:pPr>
            <a:r>
              <a:rPr lang="fr-FR" sz="2000" b="1">
                <a:solidFill>
                  <a:srgbClr val="040C28"/>
                </a:solidFill>
              </a:rPr>
              <a:t>La résilience </a:t>
            </a:r>
            <a:r>
              <a:rPr lang="fr-FR" sz="2000">
                <a:solidFill>
                  <a:srgbClr val="040C28"/>
                </a:solidFill>
              </a:rPr>
              <a:t>est la </a:t>
            </a:r>
            <a:r>
              <a:rPr lang="fr-FR" sz="2000" b="1">
                <a:solidFill>
                  <a:srgbClr val="040C28"/>
                </a:solidFill>
              </a:rPr>
              <a:t>capacité à se préparer, à résister et à se remettre d’une crise, d’une perturbation</a:t>
            </a:r>
            <a:r>
              <a:rPr lang="fr-FR" sz="2000">
                <a:solidFill>
                  <a:srgbClr val="040C28"/>
                </a:solidFill>
              </a:rPr>
              <a:t>. Un système alimentaire résilient est capable de résister aux perturbations.</a:t>
            </a:r>
            <a:endParaRPr sz="2000">
              <a:solidFill>
                <a:srgbClr val="040C28"/>
              </a:solidFill>
            </a:endParaRPr>
          </a:p>
          <a:p>
            <a:pPr marL="0" lvl="0" indent="0" algn="l" rtl="0">
              <a:spcBef>
                <a:spcPts val="0"/>
              </a:spcBef>
              <a:spcAft>
                <a:spcPts val="0"/>
              </a:spcAft>
              <a:buClr>
                <a:schemeClr val="dk1"/>
              </a:buClr>
              <a:buSzPts val="1100"/>
              <a:buFont typeface="Arial"/>
              <a:buNone/>
            </a:pPr>
            <a:endParaRPr sz="2000" b="1">
              <a:solidFill>
                <a:srgbClr val="040C28"/>
              </a:solidFill>
            </a:endParaRPr>
          </a:p>
          <a:p>
            <a:pPr marL="0" lvl="0" indent="0" algn="l" rtl="0">
              <a:spcBef>
                <a:spcPts val="0"/>
              </a:spcBef>
              <a:spcAft>
                <a:spcPts val="0"/>
              </a:spcAft>
              <a:buClr>
                <a:schemeClr val="dk1"/>
              </a:buClr>
              <a:buSzPts val="1100"/>
              <a:buFont typeface="Arial"/>
              <a:buNone/>
            </a:pPr>
            <a:r>
              <a:rPr lang="fr-FR" sz="2000" b="1">
                <a:solidFill>
                  <a:srgbClr val="040C28"/>
                </a:solidFill>
              </a:rPr>
              <a:t>La résilience d'un agrosystème </a:t>
            </a:r>
            <a:r>
              <a:rPr lang="fr-FR" sz="2000">
                <a:solidFill>
                  <a:srgbClr val="040C28"/>
                </a:solidFill>
              </a:rPr>
              <a:t>est sa capacité à s'adapter aux perturbations ou à revenir à un régime de routine face à un milieu changeant.</a:t>
            </a:r>
            <a:endParaRPr sz="2000">
              <a:solidFill>
                <a:srgbClr val="040C28"/>
              </a:solidFill>
            </a:endParaRPr>
          </a:p>
          <a:p>
            <a:pPr marL="0" lvl="0" indent="0" algn="l" rtl="0">
              <a:spcBef>
                <a:spcPts val="0"/>
              </a:spcBef>
              <a:spcAft>
                <a:spcPts val="0"/>
              </a:spcAft>
              <a:buClr>
                <a:schemeClr val="dk1"/>
              </a:buClr>
              <a:buSzPts val="1100"/>
              <a:buFont typeface="Arial"/>
              <a:buNone/>
            </a:pPr>
            <a:endParaRPr sz="1800" b="1">
              <a:solidFill>
                <a:srgbClr val="040C28"/>
              </a:solidFill>
            </a:endParaRPr>
          </a:p>
          <a:p>
            <a:pPr marL="0" marR="0" lvl="0" indent="0" algn="l" rtl="0">
              <a:lnSpc>
                <a:spcPct val="100000"/>
              </a:lnSpc>
              <a:spcBef>
                <a:spcPts val="0"/>
              </a:spcBef>
              <a:spcAft>
                <a:spcPts val="0"/>
              </a:spcAft>
              <a:buNone/>
            </a:pPr>
            <a:endParaRPr sz="1800" b="1">
              <a:solidFill>
                <a:srgbClr val="040C28"/>
              </a:solidFill>
            </a:endParaRPr>
          </a:p>
          <a:p>
            <a:pPr marL="0" marR="0" lvl="0" indent="0" algn="l" rtl="0">
              <a:lnSpc>
                <a:spcPct val="100000"/>
              </a:lnSpc>
              <a:spcBef>
                <a:spcPts val="0"/>
              </a:spcBef>
              <a:spcAft>
                <a:spcPts val="0"/>
              </a:spcAft>
              <a:buNone/>
            </a:pPr>
            <a:endParaRPr sz="1500">
              <a:solidFill>
                <a:srgbClr val="040C28"/>
              </a:solidFill>
            </a:endParaRPr>
          </a:p>
          <a:p>
            <a:pPr marL="0" marR="0" lvl="0" indent="0" algn="l" rtl="0">
              <a:lnSpc>
                <a:spcPct val="100000"/>
              </a:lnSpc>
              <a:spcBef>
                <a:spcPts val="0"/>
              </a:spcBef>
              <a:spcAft>
                <a:spcPts val="0"/>
              </a:spcAft>
              <a:buNone/>
            </a:pPr>
            <a:endParaRPr sz="1800">
              <a:solidFill>
                <a:srgbClr val="3A3A3A"/>
              </a:solidFill>
              <a:highlight>
                <a:srgbClr val="FFFFFF"/>
              </a:highlight>
            </a:endParaRPr>
          </a:p>
        </p:txBody>
      </p:sp>
      <p:sp>
        <p:nvSpPr>
          <p:cNvPr id="2" name="Espace réservé du pied de page 1">
            <a:extLst>
              <a:ext uri="{FF2B5EF4-FFF2-40B4-BE49-F238E27FC236}">
                <a16:creationId xmlns:a16="http://schemas.microsoft.com/office/drawing/2014/main" id="{51BEE6D8-8575-44A3-B9A5-1E0FF12BBFDC}"/>
              </a:ext>
            </a:extLst>
          </p:cNvPr>
          <p:cNvSpPr>
            <a:spLocks noGrp="1"/>
          </p:cNvSpPr>
          <p:nvPr>
            <p:ph type="ftr" sz="quarter" idx="11"/>
          </p:nvPr>
        </p:nvSpPr>
        <p:spPr>
          <a:xfrm>
            <a:off x="1942414" y="6135809"/>
            <a:ext cx="6044309"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3B35B36D-F449-4002-A853-106027F63FB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3</a:t>
            </a:fld>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Google Shape;275;p41"/>
          <p:cNvSpPr txBox="1">
            <a:spLocks noGrp="1"/>
          </p:cNvSpPr>
          <p:nvPr>
            <p:ph type="subTitle" idx="1"/>
          </p:nvPr>
        </p:nvSpPr>
        <p:spPr>
          <a:xfrm>
            <a:off x="857225" y="921925"/>
            <a:ext cx="7129500" cy="53646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spcBef>
                <a:spcPts val="0"/>
              </a:spcBef>
              <a:spcAft>
                <a:spcPts val="0"/>
              </a:spcAft>
              <a:buClr>
                <a:srgbClr val="888888"/>
              </a:buClr>
              <a:buSzPct val="100000"/>
              <a:buNone/>
            </a:pPr>
            <a:endParaRPr sz="1400"/>
          </a:p>
          <a:p>
            <a:pPr marL="0" lvl="0" indent="0" algn="ctr" rtl="0">
              <a:spcBef>
                <a:spcPts val="480"/>
              </a:spcBef>
              <a:spcAft>
                <a:spcPts val="0"/>
              </a:spcAft>
              <a:buClr>
                <a:schemeClr val="dk1"/>
              </a:buClr>
              <a:buSzPct val="100000"/>
              <a:buNone/>
            </a:pPr>
            <a:r>
              <a:rPr lang="fr-FR" sz="9600" b="1">
                <a:solidFill>
                  <a:schemeClr val="dk1"/>
                </a:solidFill>
              </a:rPr>
              <a:t>Le Conseil d’État condamne l’État</a:t>
            </a:r>
            <a:endParaRPr/>
          </a:p>
          <a:p>
            <a:pPr marL="0" lvl="0" indent="0" algn="ctr" rtl="0">
              <a:spcBef>
                <a:spcPts val="360"/>
              </a:spcBef>
              <a:spcAft>
                <a:spcPts val="0"/>
              </a:spcAft>
              <a:buClr>
                <a:schemeClr val="dk1"/>
              </a:buClr>
              <a:buSzPct val="100000"/>
              <a:buNone/>
            </a:pPr>
            <a:r>
              <a:rPr lang="fr-FR" sz="7200">
                <a:solidFill>
                  <a:schemeClr val="dk1"/>
                </a:solidFill>
              </a:rPr>
              <a:t>1er juillet 2021</a:t>
            </a:r>
            <a:endParaRPr/>
          </a:p>
          <a:p>
            <a:pPr marL="0" lvl="0" indent="0" algn="ctr" rtl="0">
              <a:spcBef>
                <a:spcPts val="225"/>
              </a:spcBef>
              <a:spcAft>
                <a:spcPts val="0"/>
              </a:spcAft>
              <a:buClr>
                <a:srgbClr val="888888"/>
              </a:buClr>
              <a:buSzPct val="100000"/>
              <a:buNone/>
            </a:pPr>
            <a:endParaRPr sz="4500">
              <a:solidFill>
                <a:schemeClr val="dk1"/>
              </a:solidFill>
            </a:endParaRPr>
          </a:p>
          <a:p>
            <a:pPr marL="0" lvl="0" indent="0" algn="ctr" rtl="0">
              <a:spcBef>
                <a:spcPts val="400"/>
              </a:spcBef>
              <a:spcAft>
                <a:spcPts val="0"/>
              </a:spcAft>
              <a:buClr>
                <a:schemeClr val="dk1"/>
              </a:buClr>
              <a:buSzPct val="111111"/>
              <a:buNone/>
            </a:pPr>
            <a:r>
              <a:rPr lang="fr-FR" sz="7200">
                <a:solidFill>
                  <a:schemeClr val="dk1"/>
                </a:solidFill>
              </a:rPr>
              <a:t>En janvier 2019, la </a:t>
            </a:r>
            <a:r>
              <a:rPr lang="fr-FR" sz="7200" b="1">
                <a:solidFill>
                  <a:schemeClr val="dk1"/>
                </a:solidFill>
              </a:rPr>
              <a:t>ville de Grande-Synthe a saisi le Conseil d’État </a:t>
            </a:r>
            <a:r>
              <a:rPr lang="fr-FR" sz="7200">
                <a:solidFill>
                  <a:schemeClr val="dk1"/>
                </a:solidFill>
              </a:rPr>
              <a:t>car elle </a:t>
            </a:r>
            <a:r>
              <a:rPr lang="fr-FR" sz="7200" b="1">
                <a:solidFill>
                  <a:schemeClr val="dk1"/>
                </a:solidFill>
              </a:rPr>
              <a:t>estimait être particulièrement exposée au changement climatique et que l’État n’agissait pas suffisamment afin de palier à ces risques</a:t>
            </a:r>
            <a:r>
              <a:rPr lang="fr-FR" sz="7200">
                <a:solidFill>
                  <a:schemeClr val="dk1"/>
                </a:solidFill>
              </a:rPr>
              <a:t>. </a:t>
            </a:r>
            <a:endParaRPr sz="7200"/>
          </a:p>
          <a:p>
            <a:pPr marL="0" lvl="0" indent="0" algn="ctr" rtl="0">
              <a:spcBef>
                <a:spcPts val="400"/>
              </a:spcBef>
              <a:spcAft>
                <a:spcPts val="0"/>
              </a:spcAft>
              <a:buClr>
                <a:schemeClr val="dk1"/>
              </a:buClr>
              <a:buSzPct val="111111"/>
              <a:buNone/>
            </a:pPr>
            <a:r>
              <a:rPr lang="fr-FR" sz="7200" b="1">
                <a:solidFill>
                  <a:schemeClr val="dk1"/>
                </a:solidFill>
              </a:rPr>
              <a:t>Le Conseil d’État a pris une décision historique et a condamné l’État à verser la somme de 5 000 euros à la commune</a:t>
            </a:r>
            <a:r>
              <a:rPr lang="fr-FR" sz="7200">
                <a:solidFill>
                  <a:schemeClr val="dk1"/>
                </a:solidFill>
              </a:rPr>
              <a:t>. Cette sanction, plus symbolique que punitive, marque le début des </a:t>
            </a:r>
            <a:endParaRPr sz="7200"/>
          </a:p>
          <a:p>
            <a:pPr marL="0" lvl="0" indent="0" algn="ctr" rtl="0">
              <a:spcBef>
                <a:spcPts val="400"/>
              </a:spcBef>
              <a:spcAft>
                <a:spcPts val="0"/>
              </a:spcAft>
              <a:buClr>
                <a:schemeClr val="dk1"/>
              </a:buClr>
              <a:buSzPct val="111111"/>
              <a:buNone/>
            </a:pPr>
            <a:r>
              <a:rPr lang="fr-FR" sz="7200">
                <a:solidFill>
                  <a:schemeClr val="dk1"/>
                </a:solidFill>
              </a:rPr>
              <a:t>« procès climatiques ».</a:t>
            </a:r>
            <a:endParaRPr sz="7200"/>
          </a:p>
          <a:p>
            <a:pPr marL="0" lvl="0" indent="0" algn="ctr" rtl="0">
              <a:spcBef>
                <a:spcPts val="310"/>
              </a:spcBef>
              <a:spcAft>
                <a:spcPts val="0"/>
              </a:spcAft>
              <a:buClr>
                <a:srgbClr val="888888"/>
              </a:buClr>
              <a:buSzPct val="86111"/>
              <a:buNone/>
            </a:pPr>
            <a:endParaRPr sz="7200">
              <a:solidFill>
                <a:schemeClr val="dk1"/>
              </a:solidFill>
            </a:endParaRPr>
          </a:p>
          <a:p>
            <a:pPr marL="0" lvl="0" indent="0" algn="ctr" rtl="0">
              <a:spcBef>
                <a:spcPts val="400"/>
              </a:spcBef>
              <a:spcAft>
                <a:spcPts val="0"/>
              </a:spcAft>
              <a:buClr>
                <a:schemeClr val="dk1"/>
              </a:buClr>
              <a:buSzPct val="111111"/>
              <a:buNone/>
            </a:pPr>
            <a:r>
              <a:rPr lang="fr-FR" sz="7200">
                <a:solidFill>
                  <a:schemeClr val="dk1"/>
                </a:solidFill>
              </a:rPr>
              <a:t>C’est ainsi que le 1er juillet dernier le Conseil d’État a demandé au gouvernement de « prendre toutes mesures utiles permettant d’infléchir la courbe des émissions de gaz à effet de serre ». </a:t>
            </a:r>
            <a:endParaRPr sz="7200">
              <a:solidFill>
                <a:schemeClr val="dk1"/>
              </a:solidFill>
            </a:endParaRPr>
          </a:p>
          <a:p>
            <a:pPr marL="0" lvl="0" indent="0" algn="ctr" rtl="0">
              <a:spcBef>
                <a:spcPts val="400"/>
              </a:spcBef>
              <a:spcAft>
                <a:spcPts val="0"/>
              </a:spcAft>
              <a:buClr>
                <a:schemeClr val="dk1"/>
              </a:buClr>
              <a:buSzPct val="111111"/>
              <a:buNone/>
            </a:pPr>
            <a:endParaRPr sz="7200">
              <a:solidFill>
                <a:schemeClr val="dk1"/>
              </a:solidFill>
            </a:endParaRPr>
          </a:p>
          <a:p>
            <a:pPr marL="0" lvl="0" indent="0" algn="ctr" rtl="0">
              <a:spcBef>
                <a:spcPts val="400"/>
              </a:spcBef>
              <a:spcAft>
                <a:spcPts val="0"/>
              </a:spcAft>
              <a:buClr>
                <a:schemeClr val="dk1"/>
              </a:buClr>
              <a:buSzPct val="111111"/>
              <a:buNone/>
            </a:pPr>
            <a:r>
              <a:rPr lang="fr-FR" sz="7200">
                <a:solidFill>
                  <a:schemeClr val="dk1"/>
                </a:solidFill>
              </a:rPr>
              <a:t>Le Conseil de l’État laisse neuf mois, soit jusqu’au 31 mars 2022, au gouvernement pour mettre en place un plan d’action permettant d’atteindre ses objectifs. Pour rappel, la France s’est fixée comme objectif de réduire de 40% ses émissions d’ici à 2030.</a:t>
            </a:r>
            <a:endParaRPr sz="7200"/>
          </a:p>
          <a:p>
            <a:pPr marL="0" lvl="0" indent="0" algn="ctr" rtl="0">
              <a:spcBef>
                <a:spcPts val="310"/>
              </a:spcBef>
              <a:spcAft>
                <a:spcPts val="0"/>
              </a:spcAft>
              <a:buClr>
                <a:srgbClr val="888888"/>
              </a:buClr>
              <a:buSzPct val="100000"/>
              <a:buNone/>
            </a:pPr>
            <a:endParaRPr sz="6200">
              <a:solidFill>
                <a:schemeClr val="dk1"/>
              </a:solidFill>
            </a:endParaRPr>
          </a:p>
          <a:p>
            <a:pPr marL="0" lvl="0" indent="0" algn="ctr" rtl="0">
              <a:spcBef>
                <a:spcPts val="310"/>
              </a:spcBef>
              <a:spcAft>
                <a:spcPts val="0"/>
              </a:spcAft>
              <a:buClr>
                <a:schemeClr val="dk1"/>
              </a:buClr>
              <a:buSzPct val="100000"/>
              <a:buNone/>
            </a:pPr>
            <a:r>
              <a:rPr lang="fr-FR" sz="6200">
                <a:solidFill>
                  <a:schemeClr val="dk1"/>
                </a:solidFill>
              </a:rPr>
              <a:t>‍</a:t>
            </a:r>
            <a:endParaRPr/>
          </a:p>
          <a:p>
            <a:pPr marL="0" lvl="0" indent="0" algn="ctr" rtl="0">
              <a:spcBef>
                <a:spcPts val="70"/>
              </a:spcBef>
              <a:spcAft>
                <a:spcPts val="0"/>
              </a:spcAft>
              <a:buClr>
                <a:srgbClr val="888888"/>
              </a:buClr>
              <a:buSzPct val="100000"/>
              <a:buNone/>
            </a:pPr>
            <a:endParaRPr sz="1400"/>
          </a:p>
          <a:p>
            <a:pPr marL="0" lvl="0" indent="0" algn="ctr" rtl="0">
              <a:spcBef>
                <a:spcPts val="70"/>
              </a:spcBef>
              <a:spcAft>
                <a:spcPts val="0"/>
              </a:spcAft>
              <a:buClr>
                <a:srgbClr val="888888"/>
              </a:buClr>
              <a:buSzPct val="100000"/>
              <a:buNone/>
            </a:pPr>
            <a:endParaRPr sz="1400"/>
          </a:p>
          <a:p>
            <a:pPr marL="0" lvl="0" indent="0" algn="ctr" rtl="0">
              <a:spcBef>
                <a:spcPts val="70"/>
              </a:spcBef>
              <a:spcAft>
                <a:spcPts val="0"/>
              </a:spcAft>
              <a:buClr>
                <a:srgbClr val="888888"/>
              </a:buClr>
              <a:buSzPct val="100000"/>
              <a:buNone/>
            </a:pPr>
            <a:endParaRPr sz="1400">
              <a:solidFill>
                <a:schemeClr val="dk1"/>
              </a:solidFill>
            </a:endParaRPr>
          </a:p>
        </p:txBody>
      </p:sp>
      <p:sp>
        <p:nvSpPr>
          <p:cNvPr id="274" name="Google Shape;274;p41"/>
          <p:cNvSpPr txBox="1">
            <a:spLocks noGrp="1"/>
          </p:cNvSpPr>
          <p:nvPr>
            <p:ph type="ctrTitle" idx="4294967295"/>
          </p:nvPr>
        </p:nvSpPr>
        <p:spPr>
          <a:xfrm>
            <a:off x="0" y="158750"/>
            <a:ext cx="7772400" cy="65563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fr-FR" sz="2200"/>
            </a:br>
            <a:r>
              <a:rPr lang="fr-FR" sz="2700" b="1">
                <a:solidFill>
                  <a:srgbClr val="3333FF"/>
                </a:solidFill>
              </a:rPr>
              <a:t>Quelles sont les étapes qui ont conduit à </a:t>
            </a:r>
            <a:br>
              <a:rPr lang="fr-FR" sz="2700" b="1">
                <a:solidFill>
                  <a:srgbClr val="3333FF"/>
                </a:solidFill>
              </a:rPr>
            </a:br>
            <a:r>
              <a:rPr lang="fr-FR" sz="2700" b="1">
                <a:solidFill>
                  <a:srgbClr val="3333FF"/>
                </a:solidFill>
              </a:rPr>
              <a:t>la loi "Climat et Résilience ? - 7</a:t>
            </a:r>
            <a:br>
              <a:rPr lang="fr-FR" sz="2700" b="1">
                <a:solidFill>
                  <a:srgbClr val="3333FF"/>
                </a:solidFill>
              </a:rPr>
            </a:br>
            <a:endParaRPr sz="2700" b="1">
              <a:solidFill>
                <a:srgbClr val="3333FF"/>
              </a:solidFill>
            </a:endParaRPr>
          </a:p>
        </p:txBody>
      </p:sp>
      <p:sp>
        <p:nvSpPr>
          <p:cNvPr id="2" name="Espace réservé du pied de page 1">
            <a:extLst>
              <a:ext uri="{FF2B5EF4-FFF2-40B4-BE49-F238E27FC236}">
                <a16:creationId xmlns:a16="http://schemas.microsoft.com/office/drawing/2014/main" id="{1AFD2E0D-569D-4C13-ABC2-7BFFA4892025}"/>
              </a:ext>
            </a:extLst>
          </p:cNvPr>
          <p:cNvSpPr>
            <a:spLocks noGrp="1"/>
          </p:cNvSpPr>
          <p:nvPr>
            <p:ph type="ftr" sz="quarter" idx="11"/>
          </p:nvPr>
        </p:nvSpPr>
        <p:spPr>
          <a:xfrm>
            <a:off x="1942414" y="6135809"/>
            <a:ext cx="5923391"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FDBEBD29-A11D-4ABA-9844-9F04165FE48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30</a:t>
            </a:fld>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3" name="Google Shape;283;p42"/>
          <p:cNvSpPr txBox="1">
            <a:spLocks noGrp="1"/>
          </p:cNvSpPr>
          <p:nvPr>
            <p:ph type="subTitle" idx="1"/>
          </p:nvPr>
        </p:nvSpPr>
        <p:spPr>
          <a:xfrm>
            <a:off x="857224" y="1071546"/>
            <a:ext cx="7129490" cy="5214974"/>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rgbClr val="888888"/>
              </a:buClr>
              <a:buSzPts val="1400"/>
              <a:buNone/>
            </a:pPr>
            <a:endParaRPr sz="1400" dirty="0"/>
          </a:p>
          <a:p>
            <a:pPr marL="0" lvl="0" indent="0" algn="ctr" rtl="0">
              <a:spcBef>
                <a:spcPts val="480"/>
              </a:spcBef>
              <a:spcAft>
                <a:spcPts val="0"/>
              </a:spcAft>
              <a:buClr>
                <a:schemeClr val="dk1"/>
              </a:buClr>
              <a:buSzPts val="2400"/>
              <a:buNone/>
            </a:pPr>
            <a:r>
              <a:rPr lang="fr-FR" sz="2400" b="1" dirty="0">
                <a:solidFill>
                  <a:schemeClr val="dk1"/>
                </a:solidFill>
              </a:rPr>
              <a:t>Le vote de l’Assemblée nationale</a:t>
            </a:r>
            <a:endParaRPr dirty="0"/>
          </a:p>
          <a:p>
            <a:pPr marL="0" lvl="0" indent="0" algn="ctr" rtl="0">
              <a:spcBef>
                <a:spcPts val="400"/>
              </a:spcBef>
              <a:spcAft>
                <a:spcPts val="0"/>
              </a:spcAft>
              <a:buClr>
                <a:schemeClr val="dk1"/>
              </a:buClr>
              <a:buSzPts val="2000"/>
              <a:buNone/>
            </a:pPr>
            <a:r>
              <a:rPr lang="fr-FR" sz="2000" dirty="0">
                <a:solidFill>
                  <a:schemeClr val="dk1"/>
                </a:solidFill>
              </a:rPr>
              <a:t>20 juillet 2021</a:t>
            </a:r>
            <a:endParaRPr dirty="0"/>
          </a:p>
          <a:p>
            <a:pPr marL="0" lvl="0" indent="0" algn="ctr" rtl="0">
              <a:spcBef>
                <a:spcPts val="400"/>
              </a:spcBef>
              <a:spcAft>
                <a:spcPts val="0"/>
              </a:spcAft>
              <a:buClr>
                <a:schemeClr val="dk1"/>
              </a:buClr>
              <a:buSzPts val="2000"/>
              <a:buNone/>
            </a:pPr>
            <a:r>
              <a:rPr lang="fr-FR" sz="2000" dirty="0">
                <a:solidFill>
                  <a:schemeClr val="dk1"/>
                </a:solidFill>
              </a:rPr>
              <a:t>Malgré toutes les actions réalisées par différents acteurs pour modifier ce texte de loi, l’Assemblée nationale a donc approuvé ce projet, à 233 voix contre 35, le 20 juillet dernier. Composé de 69 articles, ce texte va, d’après la ministre de la Transition écologique, Barbara </a:t>
            </a:r>
            <a:r>
              <a:rPr lang="fr-FR" sz="2000" dirty="0" err="1">
                <a:solidFill>
                  <a:schemeClr val="dk1"/>
                </a:solidFill>
              </a:rPr>
              <a:t>Pompili</a:t>
            </a:r>
            <a:r>
              <a:rPr lang="fr-FR" sz="2000" dirty="0">
                <a:solidFill>
                  <a:schemeClr val="dk1"/>
                </a:solidFill>
              </a:rPr>
              <a:t>, faire « </a:t>
            </a:r>
            <a:r>
              <a:rPr lang="fr-FR" sz="2000" i="1" dirty="0">
                <a:solidFill>
                  <a:schemeClr val="dk1"/>
                </a:solidFill>
              </a:rPr>
              <a:t>pénétrer l’écologie au cœur du modèle français dans ce qu’il a de plus fondamental, l’école les services publics, la justice, mais aussi le logement et l’urbanisme, la publicité et les transports </a:t>
            </a:r>
            <a:r>
              <a:rPr lang="fr-FR" sz="2000" dirty="0">
                <a:solidFill>
                  <a:schemeClr val="dk1"/>
                </a:solidFill>
              </a:rPr>
              <a:t>».</a:t>
            </a:r>
            <a:endParaRPr dirty="0"/>
          </a:p>
          <a:p>
            <a:pPr marL="0" lvl="0" indent="0" algn="ctr" rtl="0">
              <a:spcBef>
                <a:spcPts val="400"/>
              </a:spcBef>
              <a:spcAft>
                <a:spcPts val="0"/>
              </a:spcAft>
              <a:buClr>
                <a:schemeClr val="dk1"/>
              </a:buClr>
              <a:buSzPts val="2000"/>
              <a:buNone/>
            </a:pPr>
            <a:r>
              <a:rPr lang="fr-FR" sz="2000" b="1" dirty="0">
                <a:solidFill>
                  <a:schemeClr val="dk1"/>
                </a:solidFill>
              </a:rPr>
              <a:t>Pour beaucoup cette loi n’est pas assez ambitieuse compte tenu de l’ampleur des travaux à accomplir afin de faire face au réchauffement climatique</a:t>
            </a:r>
            <a:r>
              <a:rPr lang="fr-FR" sz="2000" dirty="0">
                <a:solidFill>
                  <a:schemeClr val="dk1"/>
                </a:solidFill>
              </a:rPr>
              <a:t>. </a:t>
            </a:r>
            <a:endParaRPr dirty="0"/>
          </a:p>
          <a:p>
            <a:pPr marL="0" lvl="0" indent="0" algn="ctr" rtl="0">
              <a:spcBef>
                <a:spcPts val="400"/>
              </a:spcBef>
              <a:spcAft>
                <a:spcPts val="0"/>
              </a:spcAft>
              <a:buClr>
                <a:schemeClr val="dk1"/>
              </a:buClr>
              <a:buSzPts val="2000"/>
              <a:buNone/>
            </a:pPr>
            <a:r>
              <a:rPr lang="fr-FR" sz="2000" dirty="0">
                <a:solidFill>
                  <a:schemeClr val="dk1"/>
                </a:solidFill>
              </a:rPr>
              <a:t>Mais que va engendrer cette nouvelle réglementation dans la vie des français ? </a:t>
            </a:r>
            <a:endParaRPr sz="1400" dirty="0">
              <a:solidFill>
                <a:schemeClr val="dk1"/>
              </a:solidFill>
            </a:endParaRPr>
          </a:p>
          <a:p>
            <a:pPr marL="0" lvl="0" indent="0" algn="ctr" rtl="0">
              <a:spcBef>
                <a:spcPts val="280"/>
              </a:spcBef>
              <a:spcAft>
                <a:spcPts val="0"/>
              </a:spcAft>
              <a:buClr>
                <a:srgbClr val="888888"/>
              </a:buClr>
              <a:buSzPts val="1400"/>
              <a:buNone/>
            </a:pPr>
            <a:endParaRPr sz="1400" dirty="0">
              <a:solidFill>
                <a:schemeClr val="dk1"/>
              </a:solidFill>
            </a:endParaRPr>
          </a:p>
          <a:p>
            <a:pPr marL="0" lvl="0" indent="0" algn="ctr" rtl="0">
              <a:spcBef>
                <a:spcPts val="280"/>
              </a:spcBef>
              <a:spcAft>
                <a:spcPts val="0"/>
              </a:spcAft>
              <a:buClr>
                <a:srgbClr val="888888"/>
              </a:buClr>
              <a:buSzPts val="1400"/>
              <a:buNone/>
            </a:pPr>
            <a:endParaRPr sz="1400" dirty="0">
              <a:solidFill>
                <a:schemeClr val="dk1"/>
              </a:solidFill>
            </a:endParaRPr>
          </a:p>
        </p:txBody>
      </p:sp>
      <p:sp>
        <p:nvSpPr>
          <p:cNvPr id="282" name="Google Shape;282;p42"/>
          <p:cNvSpPr txBox="1">
            <a:spLocks noGrp="1"/>
          </p:cNvSpPr>
          <p:nvPr>
            <p:ph type="ctrTitle" idx="4294967295"/>
          </p:nvPr>
        </p:nvSpPr>
        <p:spPr>
          <a:xfrm>
            <a:off x="1371600" y="285750"/>
            <a:ext cx="7772400" cy="65563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fr-FR" sz="2200"/>
            </a:br>
            <a:r>
              <a:rPr lang="fr-FR" sz="2700" b="1">
                <a:solidFill>
                  <a:srgbClr val="3333FF"/>
                </a:solidFill>
              </a:rPr>
              <a:t>Quelles sont les étapes qui ont conduit à </a:t>
            </a:r>
            <a:br>
              <a:rPr lang="fr-FR" sz="2700" b="1">
                <a:solidFill>
                  <a:srgbClr val="3333FF"/>
                </a:solidFill>
              </a:rPr>
            </a:br>
            <a:r>
              <a:rPr lang="fr-FR" sz="2700" b="1">
                <a:solidFill>
                  <a:srgbClr val="3333FF"/>
                </a:solidFill>
              </a:rPr>
              <a:t>la loi "Climat et Résilience ? - 8</a:t>
            </a:r>
            <a:br>
              <a:rPr lang="fr-FR" sz="2700" b="1">
                <a:solidFill>
                  <a:srgbClr val="3333FF"/>
                </a:solidFill>
              </a:rPr>
            </a:br>
            <a:endParaRPr sz="2700" b="1">
              <a:solidFill>
                <a:srgbClr val="3333FF"/>
              </a:solidFill>
            </a:endParaRPr>
          </a:p>
        </p:txBody>
      </p:sp>
      <p:sp>
        <p:nvSpPr>
          <p:cNvPr id="2" name="Espace réservé du pied de page 1">
            <a:extLst>
              <a:ext uri="{FF2B5EF4-FFF2-40B4-BE49-F238E27FC236}">
                <a16:creationId xmlns:a16="http://schemas.microsoft.com/office/drawing/2014/main" id="{A3C81FB5-0AC8-417C-9C42-B61B18521F2C}"/>
              </a:ext>
            </a:extLst>
          </p:cNvPr>
          <p:cNvSpPr>
            <a:spLocks noGrp="1"/>
          </p:cNvSpPr>
          <p:nvPr>
            <p:ph type="ftr" sz="quarter" idx="11"/>
          </p:nvPr>
        </p:nvSpPr>
        <p:spPr>
          <a:xfrm>
            <a:off x="1942415" y="6135809"/>
            <a:ext cx="5952888"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57259EB9-F184-4A24-ABB3-34A9D2A2728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31</a:t>
            </a:fld>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1" name="Google Shape;291;p43"/>
          <p:cNvSpPr txBox="1">
            <a:spLocks noGrp="1"/>
          </p:cNvSpPr>
          <p:nvPr>
            <p:ph type="subTitle" idx="1"/>
          </p:nvPr>
        </p:nvSpPr>
        <p:spPr>
          <a:xfrm>
            <a:off x="857224" y="1071546"/>
            <a:ext cx="7129490" cy="521497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1400"/>
              <a:buNone/>
            </a:pPr>
            <a:endParaRPr sz="1400"/>
          </a:p>
          <a:p>
            <a:pPr marL="0" lvl="0" indent="0" algn="ctr" rtl="0">
              <a:spcBef>
                <a:spcPts val="280"/>
              </a:spcBef>
              <a:spcAft>
                <a:spcPts val="0"/>
              </a:spcAft>
              <a:buClr>
                <a:srgbClr val="888888"/>
              </a:buClr>
              <a:buSzPts val="1400"/>
              <a:buNone/>
            </a:pPr>
            <a:endParaRPr sz="1400">
              <a:solidFill>
                <a:schemeClr val="dk1"/>
              </a:solidFill>
            </a:endParaRPr>
          </a:p>
          <a:p>
            <a:pPr marL="0" lvl="0" indent="0" algn="ctr" rtl="0">
              <a:spcBef>
                <a:spcPts val="400"/>
              </a:spcBef>
              <a:spcAft>
                <a:spcPts val="0"/>
              </a:spcAft>
              <a:buClr>
                <a:schemeClr val="dk1"/>
              </a:buClr>
              <a:buSzPts val="2000"/>
              <a:buNone/>
            </a:pPr>
            <a:r>
              <a:rPr lang="fr-FR" sz="2000">
                <a:solidFill>
                  <a:schemeClr val="dk1"/>
                </a:solidFill>
              </a:rPr>
              <a:t>Le texte de loi est composé de 69 articles qui sont </a:t>
            </a:r>
            <a:r>
              <a:rPr lang="fr-FR" sz="2000" b="1">
                <a:solidFill>
                  <a:schemeClr val="dk1"/>
                </a:solidFill>
              </a:rPr>
              <a:t>axés autour des thèmes de la CCC</a:t>
            </a:r>
            <a:r>
              <a:rPr lang="fr-FR" sz="2000">
                <a:solidFill>
                  <a:schemeClr val="dk1"/>
                </a:solidFill>
              </a:rPr>
              <a:t>, à savoir : consommer, produire et travailler, se déplacer, se loger et se nourrir. </a:t>
            </a:r>
            <a:endParaRPr/>
          </a:p>
          <a:p>
            <a:pPr marL="0" lvl="0" indent="0" algn="ctr" rtl="0">
              <a:spcBef>
                <a:spcPts val="400"/>
              </a:spcBef>
              <a:spcAft>
                <a:spcPts val="0"/>
              </a:spcAft>
              <a:buClr>
                <a:srgbClr val="888888"/>
              </a:buClr>
              <a:buSzPts val="2000"/>
              <a:buNone/>
            </a:pPr>
            <a:endParaRPr sz="2000">
              <a:solidFill>
                <a:schemeClr val="dk1"/>
              </a:solidFill>
            </a:endParaRPr>
          </a:p>
          <a:p>
            <a:pPr marL="0" lvl="0" indent="0" algn="ctr" rtl="0">
              <a:spcBef>
                <a:spcPts val="400"/>
              </a:spcBef>
              <a:spcAft>
                <a:spcPts val="0"/>
              </a:spcAft>
              <a:buClr>
                <a:schemeClr val="dk1"/>
              </a:buClr>
              <a:buSzPts val="2000"/>
              <a:buNone/>
            </a:pPr>
            <a:r>
              <a:rPr lang="fr-FR" sz="2000">
                <a:solidFill>
                  <a:schemeClr val="dk1"/>
                </a:solidFill>
              </a:rPr>
              <a:t>Ce texte est nettement </a:t>
            </a:r>
            <a:r>
              <a:rPr lang="fr-FR" sz="2000" b="1">
                <a:solidFill>
                  <a:schemeClr val="dk1"/>
                </a:solidFill>
              </a:rPr>
              <a:t>moins conséquent que les propositions de la CCC</a:t>
            </a:r>
            <a:r>
              <a:rPr lang="fr-FR" sz="2000">
                <a:solidFill>
                  <a:schemeClr val="dk1"/>
                </a:solidFill>
              </a:rPr>
              <a:t>, qui pour rappel, </a:t>
            </a:r>
            <a:br>
              <a:rPr lang="fr-FR" sz="2000">
                <a:solidFill>
                  <a:schemeClr val="dk1"/>
                </a:solidFill>
              </a:rPr>
            </a:br>
            <a:r>
              <a:rPr lang="fr-FR" sz="2000">
                <a:solidFill>
                  <a:schemeClr val="dk1"/>
                </a:solidFill>
              </a:rPr>
              <a:t>étaient au nombre de 149.</a:t>
            </a:r>
            <a:endParaRPr/>
          </a:p>
          <a:p>
            <a:pPr marL="0" lvl="0" indent="0" algn="ctr" rtl="0">
              <a:spcBef>
                <a:spcPts val="400"/>
              </a:spcBef>
              <a:spcAft>
                <a:spcPts val="0"/>
              </a:spcAft>
              <a:buClr>
                <a:srgbClr val="888888"/>
              </a:buClr>
              <a:buSzPts val="2000"/>
              <a:buNone/>
            </a:pPr>
            <a:endParaRPr sz="2000">
              <a:solidFill>
                <a:schemeClr val="dk1"/>
              </a:solidFill>
            </a:endParaRPr>
          </a:p>
          <a:p>
            <a:pPr marL="0" lvl="0" indent="0" algn="ctr" rtl="0">
              <a:spcBef>
                <a:spcPts val="400"/>
              </a:spcBef>
              <a:spcAft>
                <a:spcPts val="0"/>
              </a:spcAft>
              <a:buClr>
                <a:schemeClr val="dk1"/>
              </a:buClr>
              <a:buSzPts val="2000"/>
              <a:buNone/>
            </a:pPr>
            <a:r>
              <a:rPr lang="fr-FR" sz="2000">
                <a:solidFill>
                  <a:schemeClr val="dk1"/>
                </a:solidFill>
              </a:rPr>
              <a:t>À savoir que la </a:t>
            </a:r>
            <a:r>
              <a:rPr lang="fr-FR" sz="2000" b="1">
                <a:solidFill>
                  <a:schemeClr val="dk1"/>
                </a:solidFill>
              </a:rPr>
              <a:t>loi Climat et Résilience a été pensée pour être complémentaire avec d’autres projets</a:t>
            </a:r>
            <a:r>
              <a:rPr lang="fr-FR" sz="2000">
                <a:solidFill>
                  <a:schemeClr val="dk1"/>
                </a:solidFill>
              </a:rPr>
              <a:t> comme le Plan de Relance, des réformes réglementaires.</a:t>
            </a:r>
            <a:endParaRPr/>
          </a:p>
          <a:p>
            <a:pPr marL="0" lvl="0" indent="0" algn="ctr" rtl="0">
              <a:spcBef>
                <a:spcPts val="280"/>
              </a:spcBef>
              <a:spcAft>
                <a:spcPts val="0"/>
              </a:spcAft>
              <a:buClr>
                <a:srgbClr val="888888"/>
              </a:buClr>
              <a:buSzPts val="1400"/>
              <a:buNone/>
            </a:pPr>
            <a:endParaRPr sz="1400">
              <a:solidFill>
                <a:schemeClr val="dk1"/>
              </a:solidFill>
            </a:endParaRPr>
          </a:p>
          <a:p>
            <a:pPr marL="0" lvl="0" indent="0" algn="ctr" rtl="0">
              <a:spcBef>
                <a:spcPts val="280"/>
              </a:spcBef>
              <a:spcAft>
                <a:spcPts val="0"/>
              </a:spcAft>
              <a:buClr>
                <a:srgbClr val="888888"/>
              </a:buClr>
              <a:buSzPts val="1400"/>
              <a:buNone/>
            </a:pPr>
            <a:endParaRPr sz="1400">
              <a:solidFill>
                <a:schemeClr val="dk1"/>
              </a:solidFill>
            </a:endParaRPr>
          </a:p>
        </p:txBody>
      </p:sp>
      <p:sp>
        <p:nvSpPr>
          <p:cNvPr id="290" name="Google Shape;290;p43"/>
          <p:cNvSpPr txBox="1">
            <a:spLocks noGrp="1"/>
          </p:cNvSpPr>
          <p:nvPr>
            <p:ph type="ctrTitle" idx="4294967295"/>
          </p:nvPr>
        </p:nvSpPr>
        <p:spPr>
          <a:xfrm>
            <a:off x="1371600" y="285750"/>
            <a:ext cx="7772400" cy="121443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fr-FR" sz="2200"/>
            </a:br>
            <a:r>
              <a:rPr lang="fr-FR" sz="2400"/>
              <a:t> </a:t>
            </a:r>
            <a:br>
              <a:rPr lang="fr-FR" sz="2400"/>
            </a:br>
            <a:r>
              <a:rPr lang="fr-FR" sz="2650" b="1">
                <a:solidFill>
                  <a:srgbClr val="3333FF"/>
                </a:solidFill>
              </a:rPr>
              <a:t>Quelles sont les principales mesures de la loi "Climat et Résilience" ? - 1</a:t>
            </a:r>
            <a:br>
              <a:rPr lang="fr-FR" sz="2650"/>
            </a:br>
            <a:r>
              <a:rPr lang="fr-FR" sz="2700" b="1">
                <a:solidFill>
                  <a:srgbClr val="3333FF"/>
                </a:solidFill>
              </a:rPr>
              <a:t> </a:t>
            </a:r>
            <a:br>
              <a:rPr lang="fr-FR" sz="2700" b="1">
                <a:solidFill>
                  <a:srgbClr val="3333FF"/>
                </a:solidFill>
              </a:rPr>
            </a:br>
            <a:endParaRPr sz="2700" b="1">
              <a:solidFill>
                <a:srgbClr val="3333FF"/>
              </a:solidFill>
            </a:endParaRPr>
          </a:p>
        </p:txBody>
      </p:sp>
      <p:sp>
        <p:nvSpPr>
          <p:cNvPr id="2" name="Espace réservé du pied de page 1">
            <a:extLst>
              <a:ext uri="{FF2B5EF4-FFF2-40B4-BE49-F238E27FC236}">
                <a16:creationId xmlns:a16="http://schemas.microsoft.com/office/drawing/2014/main" id="{54A7C0F4-8747-4169-8F57-59A033643C29}"/>
              </a:ext>
            </a:extLst>
          </p:cNvPr>
          <p:cNvSpPr>
            <a:spLocks noGrp="1"/>
          </p:cNvSpPr>
          <p:nvPr>
            <p:ph type="ftr" sz="quarter" idx="11"/>
          </p:nvPr>
        </p:nvSpPr>
        <p:spPr>
          <a:xfrm>
            <a:off x="1942414" y="6125977"/>
            <a:ext cx="6044299"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B9834111-DE5A-4615-AB41-8106882E5D8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32</a:t>
            </a:fld>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44"/>
          <p:cNvSpPr txBox="1">
            <a:spLocks noGrp="1"/>
          </p:cNvSpPr>
          <p:nvPr>
            <p:ph type="subTitle" idx="1"/>
          </p:nvPr>
        </p:nvSpPr>
        <p:spPr>
          <a:xfrm>
            <a:off x="857224" y="1071546"/>
            <a:ext cx="7129490" cy="521497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1400"/>
              <a:buNone/>
            </a:pPr>
            <a:endParaRPr sz="1400"/>
          </a:p>
          <a:p>
            <a:pPr marL="0" lvl="0" indent="0" algn="ctr" rtl="0">
              <a:spcBef>
                <a:spcPts val="480"/>
              </a:spcBef>
              <a:spcAft>
                <a:spcPts val="0"/>
              </a:spcAft>
              <a:buClr>
                <a:schemeClr val="dk1"/>
              </a:buClr>
              <a:buSzPts val="2400"/>
              <a:buNone/>
            </a:pPr>
            <a:r>
              <a:rPr lang="fr-FR" sz="2400" b="1">
                <a:solidFill>
                  <a:schemeClr val="dk1"/>
                </a:solidFill>
              </a:rPr>
              <a:t>Thème : Produire et travailler</a:t>
            </a:r>
            <a:endParaRPr/>
          </a:p>
          <a:p>
            <a:pPr marL="0" lvl="0" indent="0" algn="ctr" rtl="0">
              <a:spcBef>
                <a:spcPts val="400"/>
              </a:spcBef>
              <a:spcAft>
                <a:spcPts val="0"/>
              </a:spcAft>
              <a:buClr>
                <a:srgbClr val="888888"/>
              </a:buClr>
              <a:buSzPts val="2000"/>
              <a:buNone/>
            </a:pPr>
            <a:endParaRPr sz="2000">
              <a:solidFill>
                <a:schemeClr val="dk1"/>
              </a:solidFill>
            </a:endParaRPr>
          </a:p>
          <a:p>
            <a:pPr marL="0" lvl="0" indent="0" algn="ctr" rtl="0">
              <a:spcBef>
                <a:spcPts val="400"/>
              </a:spcBef>
              <a:spcAft>
                <a:spcPts val="0"/>
              </a:spcAft>
              <a:buClr>
                <a:schemeClr val="dk1"/>
              </a:buClr>
              <a:buSzPts val="2000"/>
              <a:buNone/>
            </a:pPr>
            <a:r>
              <a:rPr lang="fr-FR" sz="2000" b="1">
                <a:solidFill>
                  <a:schemeClr val="dk1"/>
                </a:solidFill>
              </a:rPr>
              <a:t>Les employés ont désormais la possibilité de s’exprimer sur la stratégie environnementale de leur entreprise</a:t>
            </a:r>
            <a:r>
              <a:rPr lang="fr-FR" sz="2000">
                <a:solidFill>
                  <a:schemeClr val="dk1"/>
                </a:solidFill>
              </a:rPr>
              <a:t>. L’écologie devient le sujet de tous, même au sein des compagnies.</a:t>
            </a:r>
            <a:endParaRPr/>
          </a:p>
          <a:p>
            <a:pPr marL="0" lvl="0" indent="0" algn="ctr" rtl="0">
              <a:spcBef>
                <a:spcPts val="400"/>
              </a:spcBef>
              <a:spcAft>
                <a:spcPts val="0"/>
              </a:spcAft>
              <a:buClr>
                <a:srgbClr val="888888"/>
              </a:buClr>
              <a:buSzPts val="2000"/>
              <a:buNone/>
            </a:pPr>
            <a:endParaRPr sz="2000">
              <a:solidFill>
                <a:schemeClr val="dk1"/>
              </a:solidFill>
            </a:endParaRPr>
          </a:p>
          <a:p>
            <a:pPr marL="0" lvl="0" indent="0" algn="ctr" rtl="0">
              <a:spcBef>
                <a:spcPts val="400"/>
              </a:spcBef>
              <a:spcAft>
                <a:spcPts val="0"/>
              </a:spcAft>
              <a:buClr>
                <a:schemeClr val="dk1"/>
              </a:buClr>
              <a:buSzPts val="2000"/>
              <a:buNone/>
            </a:pPr>
            <a:r>
              <a:rPr lang="fr-FR" sz="2000" b="1">
                <a:solidFill>
                  <a:schemeClr val="dk1"/>
                </a:solidFill>
              </a:rPr>
              <a:t>Une étiquette environnementale sera obligatoire sur les produits et services que nous consommons</a:t>
            </a:r>
            <a:r>
              <a:rPr lang="fr-FR" sz="2000">
                <a:solidFill>
                  <a:schemeClr val="dk1"/>
                </a:solidFill>
              </a:rPr>
              <a:t> pour nous informer sur l’impact de ce produit sur l’environnement et en particulier sur le climat. </a:t>
            </a:r>
            <a:endParaRPr/>
          </a:p>
          <a:p>
            <a:pPr marL="0" lvl="0" indent="0" algn="ctr" rtl="0">
              <a:spcBef>
                <a:spcPts val="400"/>
              </a:spcBef>
              <a:spcAft>
                <a:spcPts val="0"/>
              </a:spcAft>
              <a:buClr>
                <a:schemeClr val="dk1"/>
              </a:buClr>
              <a:buSzPts val="2000"/>
              <a:buNone/>
            </a:pPr>
            <a:r>
              <a:rPr lang="fr-FR" sz="2000">
                <a:solidFill>
                  <a:schemeClr val="dk1"/>
                </a:solidFill>
              </a:rPr>
              <a:t>Les industries seront donc dans l’obligation d’analyser la façon dont ils produisent leurs biens et services</a:t>
            </a:r>
            <a:endParaRPr/>
          </a:p>
        </p:txBody>
      </p:sp>
      <p:sp>
        <p:nvSpPr>
          <p:cNvPr id="298" name="Google Shape;298;p44"/>
          <p:cNvSpPr txBox="1">
            <a:spLocks noGrp="1"/>
          </p:cNvSpPr>
          <p:nvPr>
            <p:ph type="ctrTitle" idx="4294967295"/>
          </p:nvPr>
        </p:nvSpPr>
        <p:spPr>
          <a:xfrm>
            <a:off x="0" y="214313"/>
            <a:ext cx="7772400" cy="92868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fr-FR" sz="2200"/>
            </a:br>
            <a:r>
              <a:rPr lang="fr-FR" sz="2400"/>
              <a:t> </a:t>
            </a:r>
            <a:br>
              <a:rPr lang="fr-FR" sz="2400"/>
            </a:br>
            <a:r>
              <a:rPr lang="fr-FR" sz="2650" b="1">
                <a:solidFill>
                  <a:srgbClr val="3333FF"/>
                </a:solidFill>
              </a:rPr>
              <a:t>Quelles sont les principales mesures de la loi "Climat et Résilience" ?  - 2</a:t>
            </a:r>
            <a:br>
              <a:rPr lang="fr-FR" sz="2650"/>
            </a:br>
            <a:r>
              <a:rPr lang="fr-FR" sz="2700" b="1">
                <a:solidFill>
                  <a:srgbClr val="3333FF"/>
                </a:solidFill>
              </a:rPr>
              <a:t> </a:t>
            </a:r>
            <a:br>
              <a:rPr lang="fr-FR" sz="2700" b="1">
                <a:solidFill>
                  <a:srgbClr val="3333FF"/>
                </a:solidFill>
              </a:rPr>
            </a:br>
            <a:endParaRPr sz="2700" b="1">
              <a:solidFill>
                <a:srgbClr val="3333FF"/>
              </a:solidFill>
            </a:endParaRPr>
          </a:p>
        </p:txBody>
      </p:sp>
      <p:sp>
        <p:nvSpPr>
          <p:cNvPr id="2" name="Espace réservé du pied de page 1">
            <a:extLst>
              <a:ext uri="{FF2B5EF4-FFF2-40B4-BE49-F238E27FC236}">
                <a16:creationId xmlns:a16="http://schemas.microsoft.com/office/drawing/2014/main" id="{82E1243B-5293-4EDB-9A9B-CB2A71725B8F}"/>
              </a:ext>
            </a:extLst>
          </p:cNvPr>
          <p:cNvSpPr>
            <a:spLocks noGrp="1"/>
          </p:cNvSpPr>
          <p:nvPr>
            <p:ph type="ftr" sz="quarter" idx="11"/>
          </p:nvPr>
        </p:nvSpPr>
        <p:spPr>
          <a:xfrm>
            <a:off x="1942414" y="6135809"/>
            <a:ext cx="6218359"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C1BC92A5-5155-4116-AB45-39ACD4A8B32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33</a:t>
            </a:fld>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7" name="Google Shape;307;p45"/>
          <p:cNvSpPr txBox="1">
            <a:spLocks noGrp="1"/>
          </p:cNvSpPr>
          <p:nvPr>
            <p:ph type="subTitle" idx="1"/>
          </p:nvPr>
        </p:nvSpPr>
        <p:spPr>
          <a:xfrm>
            <a:off x="857224" y="1071546"/>
            <a:ext cx="7129490" cy="5214974"/>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rgbClr val="888888"/>
              </a:buClr>
              <a:buSzPts val="1400"/>
              <a:buNone/>
            </a:pPr>
            <a:endParaRPr sz="1400"/>
          </a:p>
          <a:p>
            <a:pPr marL="0" lvl="0" indent="0" algn="ctr" rtl="0">
              <a:spcBef>
                <a:spcPts val="480"/>
              </a:spcBef>
              <a:spcAft>
                <a:spcPts val="0"/>
              </a:spcAft>
              <a:buClr>
                <a:schemeClr val="dk1"/>
              </a:buClr>
              <a:buSzPts val="2400"/>
              <a:buNone/>
            </a:pPr>
            <a:r>
              <a:rPr lang="fr-FR" sz="2400" b="1">
                <a:solidFill>
                  <a:schemeClr val="dk1"/>
                </a:solidFill>
              </a:rPr>
              <a:t>Thème : Se déplacer</a:t>
            </a:r>
            <a:endParaRPr/>
          </a:p>
          <a:p>
            <a:pPr marL="0" lvl="0" indent="0" algn="ctr" rtl="0">
              <a:spcBef>
                <a:spcPts val="280"/>
              </a:spcBef>
              <a:spcAft>
                <a:spcPts val="0"/>
              </a:spcAft>
              <a:buClr>
                <a:srgbClr val="888888"/>
              </a:buClr>
              <a:buSzPts val="1400"/>
              <a:buNone/>
            </a:pPr>
            <a:endParaRPr sz="1400">
              <a:solidFill>
                <a:schemeClr val="dk1"/>
              </a:solidFill>
            </a:endParaRPr>
          </a:p>
          <a:p>
            <a:pPr marL="0" lvl="0" indent="0" algn="ctr" rtl="0">
              <a:spcBef>
                <a:spcPts val="400"/>
              </a:spcBef>
              <a:spcAft>
                <a:spcPts val="0"/>
              </a:spcAft>
              <a:buClr>
                <a:schemeClr val="dk1"/>
              </a:buClr>
              <a:buSzPts val="2000"/>
              <a:buNone/>
            </a:pPr>
            <a:r>
              <a:rPr lang="fr-FR" sz="2000">
                <a:solidFill>
                  <a:schemeClr val="dk1"/>
                </a:solidFill>
              </a:rPr>
              <a:t>Il n’est désormais </a:t>
            </a:r>
            <a:r>
              <a:rPr lang="fr-FR" sz="2000" b="1">
                <a:solidFill>
                  <a:schemeClr val="dk1"/>
                </a:solidFill>
              </a:rPr>
              <a:t>plus possible de voyager en avion, lors de déplacements domestiques, s’il existe une alternative en train de moins de 2h30</a:t>
            </a:r>
            <a:r>
              <a:rPr lang="fr-FR" sz="2000">
                <a:solidFill>
                  <a:schemeClr val="dk1"/>
                </a:solidFill>
              </a:rPr>
              <a:t>. Une exception est faite pour les vols empruntés principalement dans le cadre de correspondances vers des destinations plus lointaines.</a:t>
            </a:r>
            <a:endParaRPr/>
          </a:p>
          <a:p>
            <a:pPr marL="0" lvl="0" indent="0" algn="ctr" rtl="0">
              <a:spcBef>
                <a:spcPts val="360"/>
              </a:spcBef>
              <a:spcAft>
                <a:spcPts val="0"/>
              </a:spcAft>
              <a:buClr>
                <a:srgbClr val="888888"/>
              </a:buClr>
              <a:buSzPts val="1800"/>
              <a:buNone/>
            </a:pPr>
            <a:endParaRPr sz="1800">
              <a:solidFill>
                <a:schemeClr val="dk1"/>
              </a:solidFill>
            </a:endParaRPr>
          </a:p>
          <a:p>
            <a:pPr marL="0" lvl="0" indent="0" algn="ctr" rtl="0">
              <a:spcBef>
                <a:spcPts val="400"/>
              </a:spcBef>
              <a:spcAft>
                <a:spcPts val="0"/>
              </a:spcAft>
              <a:buClr>
                <a:schemeClr val="dk1"/>
              </a:buClr>
              <a:buSzPts val="2000"/>
              <a:buNone/>
            </a:pPr>
            <a:r>
              <a:rPr lang="fr-FR" sz="2000" b="1">
                <a:solidFill>
                  <a:schemeClr val="dk1"/>
                </a:solidFill>
              </a:rPr>
              <a:t>Des voies prioritaires pour le covoiturage seront créées </a:t>
            </a:r>
            <a:r>
              <a:rPr lang="fr-FR" sz="2000">
                <a:solidFill>
                  <a:schemeClr val="dk1"/>
                </a:solidFill>
              </a:rPr>
              <a:t>afin d'encourager le partage de véhicules.</a:t>
            </a:r>
            <a:endParaRPr/>
          </a:p>
          <a:p>
            <a:pPr marL="0" lvl="0" indent="0" algn="ctr" rtl="0">
              <a:spcBef>
                <a:spcPts val="360"/>
              </a:spcBef>
              <a:spcAft>
                <a:spcPts val="0"/>
              </a:spcAft>
              <a:buClr>
                <a:srgbClr val="888888"/>
              </a:buClr>
              <a:buSzPts val="1800"/>
              <a:buNone/>
            </a:pPr>
            <a:endParaRPr sz="1800">
              <a:solidFill>
                <a:schemeClr val="dk1"/>
              </a:solidFill>
            </a:endParaRPr>
          </a:p>
          <a:p>
            <a:pPr marL="0" lvl="0" indent="0" algn="ctr" rtl="0">
              <a:spcBef>
                <a:spcPts val="400"/>
              </a:spcBef>
              <a:spcAft>
                <a:spcPts val="0"/>
              </a:spcAft>
              <a:buClr>
                <a:schemeClr val="dk1"/>
              </a:buClr>
              <a:buSzPts val="2000"/>
              <a:buNone/>
            </a:pPr>
            <a:r>
              <a:rPr lang="fr-FR" sz="2000" b="1">
                <a:solidFill>
                  <a:schemeClr val="dk1"/>
                </a:solidFill>
              </a:rPr>
              <a:t>Des zones à faibles émissions seront obligatoirement créées dans les villes de plus de 150 000 habitants</a:t>
            </a:r>
            <a:r>
              <a:rPr lang="fr-FR" sz="2000">
                <a:solidFill>
                  <a:schemeClr val="dk1"/>
                </a:solidFill>
              </a:rPr>
              <a:t>. Ce qui aura pour conséquence de limiter l’accès des centres-villes aux véhicules les plus polluants, de plus les véhicules Crit’Air 3 seront interdits de circulation en 2025.</a:t>
            </a:r>
            <a:endParaRPr/>
          </a:p>
          <a:p>
            <a:pPr marL="0" lvl="0" indent="0" algn="ctr" rtl="0">
              <a:spcBef>
                <a:spcPts val="400"/>
              </a:spcBef>
              <a:spcAft>
                <a:spcPts val="0"/>
              </a:spcAft>
              <a:buClr>
                <a:srgbClr val="888888"/>
              </a:buClr>
              <a:buSzPts val="2000"/>
              <a:buNone/>
            </a:pPr>
            <a:endParaRPr sz="2000">
              <a:solidFill>
                <a:schemeClr val="dk1"/>
              </a:solidFill>
            </a:endParaRPr>
          </a:p>
        </p:txBody>
      </p:sp>
      <p:sp>
        <p:nvSpPr>
          <p:cNvPr id="306" name="Google Shape;306;p45"/>
          <p:cNvSpPr txBox="1">
            <a:spLocks noGrp="1"/>
          </p:cNvSpPr>
          <p:nvPr>
            <p:ph type="ctrTitle" idx="4294967295"/>
          </p:nvPr>
        </p:nvSpPr>
        <p:spPr>
          <a:xfrm>
            <a:off x="0" y="214313"/>
            <a:ext cx="7772400" cy="92868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fr-FR" sz="2200"/>
            </a:br>
            <a:r>
              <a:rPr lang="fr-FR" sz="2400"/>
              <a:t> </a:t>
            </a:r>
            <a:br>
              <a:rPr lang="fr-FR" sz="2400"/>
            </a:br>
            <a:r>
              <a:rPr lang="fr-FR" sz="2650" b="1">
                <a:solidFill>
                  <a:srgbClr val="3333FF"/>
                </a:solidFill>
              </a:rPr>
              <a:t>Quelles sont les principales mesures de la loi "Climat et Résilience" ? - 3</a:t>
            </a:r>
            <a:br>
              <a:rPr lang="fr-FR" sz="2650"/>
            </a:br>
            <a:r>
              <a:rPr lang="fr-FR" sz="2700" b="1">
                <a:solidFill>
                  <a:srgbClr val="3333FF"/>
                </a:solidFill>
              </a:rPr>
              <a:t> </a:t>
            </a:r>
            <a:br>
              <a:rPr lang="fr-FR" sz="2700" b="1">
                <a:solidFill>
                  <a:srgbClr val="3333FF"/>
                </a:solidFill>
              </a:rPr>
            </a:br>
            <a:endParaRPr sz="2700" b="1">
              <a:solidFill>
                <a:srgbClr val="3333FF"/>
              </a:solidFill>
            </a:endParaRPr>
          </a:p>
        </p:txBody>
      </p:sp>
      <p:sp>
        <p:nvSpPr>
          <p:cNvPr id="2" name="Espace réservé du pied de page 1">
            <a:extLst>
              <a:ext uri="{FF2B5EF4-FFF2-40B4-BE49-F238E27FC236}">
                <a16:creationId xmlns:a16="http://schemas.microsoft.com/office/drawing/2014/main" id="{476A07BE-79D7-4D84-BB3F-D3133F43ACF0}"/>
              </a:ext>
            </a:extLst>
          </p:cNvPr>
          <p:cNvSpPr>
            <a:spLocks noGrp="1"/>
          </p:cNvSpPr>
          <p:nvPr>
            <p:ph type="ftr" sz="quarter" idx="11"/>
          </p:nvPr>
        </p:nvSpPr>
        <p:spPr>
          <a:xfrm>
            <a:off x="1942414" y="6135809"/>
            <a:ext cx="6044299"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B665A7A4-0DD5-4CBC-AC08-D34E327A4FC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34</a:t>
            </a:fld>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5" name="Google Shape;315;p46"/>
          <p:cNvSpPr txBox="1">
            <a:spLocks noGrp="1"/>
          </p:cNvSpPr>
          <p:nvPr>
            <p:ph type="subTitle" idx="1"/>
          </p:nvPr>
        </p:nvSpPr>
        <p:spPr>
          <a:xfrm>
            <a:off x="857224" y="1147746"/>
            <a:ext cx="7129500" cy="5214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1400"/>
              <a:buNone/>
            </a:pPr>
            <a:endParaRPr sz="1400"/>
          </a:p>
          <a:p>
            <a:pPr marL="0" lvl="0" indent="0" algn="ctr" rtl="0">
              <a:spcBef>
                <a:spcPts val="480"/>
              </a:spcBef>
              <a:spcAft>
                <a:spcPts val="0"/>
              </a:spcAft>
              <a:buClr>
                <a:schemeClr val="dk1"/>
              </a:buClr>
              <a:buSzPts val="2400"/>
              <a:buNone/>
            </a:pPr>
            <a:r>
              <a:rPr lang="fr-FR" sz="2400" b="1">
                <a:solidFill>
                  <a:schemeClr val="dk1"/>
                </a:solidFill>
              </a:rPr>
              <a:t>Thème : Se loger</a:t>
            </a:r>
            <a:endParaRPr/>
          </a:p>
          <a:p>
            <a:pPr marL="0" lvl="0" indent="0" algn="ctr" rtl="0">
              <a:spcBef>
                <a:spcPts val="400"/>
              </a:spcBef>
              <a:spcAft>
                <a:spcPts val="0"/>
              </a:spcAft>
              <a:buClr>
                <a:srgbClr val="888888"/>
              </a:buClr>
              <a:buSzPts val="2000"/>
              <a:buNone/>
            </a:pPr>
            <a:endParaRPr sz="2000">
              <a:solidFill>
                <a:schemeClr val="dk1"/>
              </a:solidFill>
            </a:endParaRPr>
          </a:p>
          <a:p>
            <a:pPr marL="0" lvl="0" indent="0" algn="ctr" rtl="0">
              <a:spcBef>
                <a:spcPts val="400"/>
              </a:spcBef>
              <a:spcAft>
                <a:spcPts val="0"/>
              </a:spcAft>
              <a:buClr>
                <a:schemeClr val="dk1"/>
              </a:buClr>
              <a:buSzPts val="2000"/>
              <a:buNone/>
            </a:pPr>
            <a:r>
              <a:rPr lang="fr-FR" sz="2000" b="1">
                <a:solidFill>
                  <a:schemeClr val="dk1"/>
                </a:solidFill>
              </a:rPr>
              <a:t>Les logements mal isolés seront également sujets à des réglementations</a:t>
            </a:r>
            <a:r>
              <a:rPr lang="fr-FR" sz="2000">
                <a:solidFill>
                  <a:schemeClr val="dk1"/>
                </a:solidFill>
              </a:rPr>
              <a:t>. En effet, les passoires thermiques, classées G, ne seront plus louables à partir de 2025, de même que pour les logements classés F et ce à partir de 2028.</a:t>
            </a:r>
            <a:endParaRPr/>
          </a:p>
          <a:p>
            <a:pPr marL="0" lvl="0" indent="0" algn="ctr" rtl="0">
              <a:spcBef>
                <a:spcPts val="400"/>
              </a:spcBef>
              <a:spcAft>
                <a:spcPts val="0"/>
              </a:spcAft>
              <a:buClr>
                <a:srgbClr val="888888"/>
              </a:buClr>
              <a:buSzPts val="2000"/>
              <a:buNone/>
            </a:pPr>
            <a:endParaRPr sz="2000">
              <a:solidFill>
                <a:schemeClr val="dk1"/>
              </a:solidFill>
            </a:endParaRPr>
          </a:p>
          <a:p>
            <a:pPr marL="0" lvl="0" indent="0" algn="ctr" rtl="0">
              <a:spcBef>
                <a:spcPts val="400"/>
              </a:spcBef>
              <a:spcAft>
                <a:spcPts val="0"/>
              </a:spcAft>
              <a:buClr>
                <a:schemeClr val="dk1"/>
              </a:buClr>
              <a:buSzPts val="2000"/>
              <a:buNone/>
            </a:pPr>
            <a:r>
              <a:rPr lang="fr-FR" sz="2000">
                <a:solidFill>
                  <a:schemeClr val="dk1"/>
                </a:solidFill>
              </a:rPr>
              <a:t>Afin d’accompagner cette mesure, </a:t>
            </a:r>
            <a:r>
              <a:rPr lang="fr-FR" sz="2000" b="1">
                <a:solidFill>
                  <a:schemeClr val="dk1"/>
                </a:solidFill>
              </a:rPr>
              <a:t>un réseau national d’accompagnateurs rénov’ sera créé</a:t>
            </a:r>
            <a:r>
              <a:rPr lang="fr-FR" sz="2000">
                <a:solidFill>
                  <a:schemeClr val="dk1"/>
                </a:solidFill>
              </a:rPr>
              <a:t> afin de simplifier et rendre plus efficaces les travaux de rénovation des bâtiments français.</a:t>
            </a:r>
            <a:endParaRPr/>
          </a:p>
          <a:p>
            <a:pPr marL="0" lvl="0" indent="0" algn="ctr" rtl="0">
              <a:spcBef>
                <a:spcPts val="400"/>
              </a:spcBef>
              <a:spcAft>
                <a:spcPts val="0"/>
              </a:spcAft>
              <a:buClr>
                <a:srgbClr val="888888"/>
              </a:buClr>
              <a:buSzPts val="2000"/>
              <a:buNone/>
            </a:pPr>
            <a:endParaRPr sz="2000">
              <a:solidFill>
                <a:schemeClr val="dk1"/>
              </a:solidFill>
            </a:endParaRPr>
          </a:p>
        </p:txBody>
      </p:sp>
      <p:sp>
        <p:nvSpPr>
          <p:cNvPr id="314" name="Google Shape;314;p46"/>
          <p:cNvSpPr txBox="1">
            <a:spLocks noGrp="1"/>
          </p:cNvSpPr>
          <p:nvPr>
            <p:ph type="ctrTitle" idx="4294967295"/>
          </p:nvPr>
        </p:nvSpPr>
        <p:spPr>
          <a:xfrm>
            <a:off x="0" y="214313"/>
            <a:ext cx="7772400" cy="92868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fr-FR" sz="2200"/>
            </a:br>
            <a:r>
              <a:rPr lang="fr-FR" sz="2400"/>
              <a:t> </a:t>
            </a:r>
            <a:br>
              <a:rPr lang="fr-FR" sz="2400"/>
            </a:br>
            <a:r>
              <a:rPr lang="fr-FR" sz="2650" b="1">
                <a:solidFill>
                  <a:srgbClr val="3333FF"/>
                </a:solidFill>
              </a:rPr>
              <a:t>Quelles sont les principales mesures de la loi "Climat et Résilience" ? - 4</a:t>
            </a:r>
            <a:br>
              <a:rPr lang="fr-FR" sz="2400"/>
            </a:br>
            <a:r>
              <a:rPr lang="fr-FR" sz="2700" b="1">
                <a:solidFill>
                  <a:srgbClr val="3333FF"/>
                </a:solidFill>
              </a:rPr>
              <a:t> </a:t>
            </a:r>
            <a:br>
              <a:rPr lang="fr-FR" sz="2700" b="1">
                <a:solidFill>
                  <a:srgbClr val="3333FF"/>
                </a:solidFill>
              </a:rPr>
            </a:br>
            <a:endParaRPr sz="2700" b="1">
              <a:solidFill>
                <a:srgbClr val="3333FF"/>
              </a:solidFill>
            </a:endParaRPr>
          </a:p>
        </p:txBody>
      </p:sp>
      <p:sp>
        <p:nvSpPr>
          <p:cNvPr id="2" name="Espace réservé du pied de page 1">
            <a:extLst>
              <a:ext uri="{FF2B5EF4-FFF2-40B4-BE49-F238E27FC236}">
                <a16:creationId xmlns:a16="http://schemas.microsoft.com/office/drawing/2014/main" id="{66A80955-B9A6-4BCA-80ED-F679FB0F87B5}"/>
              </a:ext>
            </a:extLst>
          </p:cNvPr>
          <p:cNvSpPr>
            <a:spLocks noGrp="1"/>
          </p:cNvSpPr>
          <p:nvPr>
            <p:ph type="ftr" sz="quarter" idx="11"/>
          </p:nvPr>
        </p:nvSpPr>
        <p:spPr>
          <a:xfrm>
            <a:off x="1942414" y="6135809"/>
            <a:ext cx="6044309"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D35ECADB-0ED1-4FD6-96C9-031BB964CAE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35</a:t>
            </a:fld>
            <a:endParaRPr lang="fr-F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3" name="Google Shape;323;p47"/>
          <p:cNvSpPr txBox="1">
            <a:spLocks noGrp="1"/>
          </p:cNvSpPr>
          <p:nvPr>
            <p:ph type="subTitle" idx="1"/>
          </p:nvPr>
        </p:nvSpPr>
        <p:spPr>
          <a:xfrm>
            <a:off x="857224" y="1071546"/>
            <a:ext cx="7129490" cy="521497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1400"/>
              <a:buNone/>
            </a:pPr>
            <a:endParaRPr lang="fr-FR" sz="1400"/>
          </a:p>
          <a:p>
            <a:pPr marL="0" lvl="0" indent="0" algn="ctr" rtl="0">
              <a:spcBef>
                <a:spcPts val="480"/>
              </a:spcBef>
              <a:spcAft>
                <a:spcPts val="0"/>
              </a:spcAft>
              <a:buClr>
                <a:schemeClr val="dk1"/>
              </a:buClr>
              <a:buSzPts val="2400"/>
              <a:buNone/>
            </a:pPr>
            <a:r>
              <a:rPr lang="fr-FR" sz="2400" b="1">
                <a:solidFill>
                  <a:schemeClr val="dk1"/>
                </a:solidFill>
              </a:rPr>
              <a:t>Thème : Se nourrir</a:t>
            </a:r>
            <a:endParaRPr lang="fr-FR"/>
          </a:p>
          <a:p>
            <a:pPr marL="0" lvl="0" indent="0" algn="ctr" rtl="0">
              <a:spcBef>
                <a:spcPts val="400"/>
              </a:spcBef>
              <a:spcAft>
                <a:spcPts val="0"/>
              </a:spcAft>
              <a:buClr>
                <a:srgbClr val="888888"/>
              </a:buClr>
              <a:buSzPts val="2000"/>
              <a:buNone/>
            </a:pPr>
            <a:endParaRPr lang="fr-FR" sz="2000">
              <a:solidFill>
                <a:schemeClr val="dk1"/>
              </a:solidFill>
            </a:endParaRPr>
          </a:p>
          <a:p>
            <a:pPr marL="0" lvl="0" indent="0" algn="ctr" rtl="0">
              <a:spcBef>
                <a:spcPts val="400"/>
              </a:spcBef>
              <a:spcAft>
                <a:spcPts val="0"/>
              </a:spcAft>
              <a:buClr>
                <a:schemeClr val="dk1"/>
              </a:buClr>
              <a:buSzPts val="2000"/>
              <a:buNone/>
            </a:pPr>
            <a:r>
              <a:rPr lang="fr-FR" sz="2000" b="1">
                <a:solidFill>
                  <a:schemeClr val="dk1"/>
                </a:solidFill>
              </a:rPr>
              <a:t>Les repas végétariens seront généralisés dans les cantines scolaires et universitaires</a:t>
            </a:r>
            <a:r>
              <a:rPr lang="fr-FR" sz="2000">
                <a:solidFill>
                  <a:schemeClr val="dk1"/>
                </a:solidFill>
              </a:rPr>
              <a:t>. </a:t>
            </a:r>
            <a:endParaRPr lang="fr-FR"/>
          </a:p>
          <a:p>
            <a:pPr marL="0" lvl="0" indent="0" algn="ctr" rtl="0">
              <a:spcBef>
                <a:spcPts val="400"/>
              </a:spcBef>
              <a:spcAft>
                <a:spcPts val="0"/>
              </a:spcAft>
              <a:buClr>
                <a:srgbClr val="888888"/>
              </a:buClr>
              <a:buSzPts val="2000"/>
              <a:buNone/>
            </a:pPr>
            <a:endParaRPr lang="fr-FR" sz="2000">
              <a:solidFill>
                <a:schemeClr val="dk1"/>
              </a:solidFill>
            </a:endParaRPr>
          </a:p>
          <a:p>
            <a:pPr marL="0" lvl="0" indent="0" algn="ctr" rtl="0">
              <a:spcBef>
                <a:spcPts val="400"/>
              </a:spcBef>
              <a:spcAft>
                <a:spcPts val="0"/>
              </a:spcAft>
              <a:buClr>
                <a:schemeClr val="dk1"/>
              </a:buClr>
              <a:buSzPts val="2000"/>
              <a:buNone/>
            </a:pPr>
            <a:r>
              <a:rPr lang="fr-FR" sz="2000">
                <a:solidFill>
                  <a:schemeClr val="dk1"/>
                </a:solidFill>
              </a:rPr>
              <a:t>En effet, les établissements proposant plusieurs menus par jour seront dans l’obligation d’inscrire à leur menu une option végétarienne à compter du 1er janvier 2023. </a:t>
            </a:r>
            <a:endParaRPr lang="fr-FR"/>
          </a:p>
          <a:p>
            <a:pPr marL="0" lvl="0" indent="0" algn="ctr" rtl="0">
              <a:spcBef>
                <a:spcPts val="400"/>
              </a:spcBef>
              <a:spcAft>
                <a:spcPts val="0"/>
              </a:spcAft>
              <a:buClr>
                <a:srgbClr val="888888"/>
              </a:buClr>
              <a:buSzPts val="2000"/>
              <a:buNone/>
            </a:pPr>
            <a:endParaRPr lang="fr-FR" sz="2000">
              <a:solidFill>
                <a:schemeClr val="dk1"/>
              </a:solidFill>
            </a:endParaRPr>
          </a:p>
          <a:p>
            <a:pPr marL="0" lvl="0" indent="0" algn="ctr" rtl="0">
              <a:spcBef>
                <a:spcPts val="400"/>
              </a:spcBef>
              <a:spcAft>
                <a:spcPts val="0"/>
              </a:spcAft>
              <a:buClr>
                <a:schemeClr val="dk1"/>
              </a:buClr>
              <a:buSzPts val="2000"/>
              <a:buNone/>
            </a:pPr>
            <a:r>
              <a:rPr lang="fr-FR" sz="2000">
                <a:solidFill>
                  <a:schemeClr val="dk1"/>
                </a:solidFill>
              </a:rPr>
              <a:t>En ce qui concerne les cantines proposant un seul menu par jour, elles devront proposer un repas végétarien par semaine.</a:t>
            </a:r>
            <a:endParaRPr lang="fr-FR"/>
          </a:p>
          <a:p>
            <a:pPr marL="0" lvl="0" indent="0" algn="ctr" rtl="0">
              <a:spcBef>
                <a:spcPts val="400"/>
              </a:spcBef>
              <a:spcAft>
                <a:spcPts val="0"/>
              </a:spcAft>
              <a:buClr>
                <a:schemeClr val="dk1"/>
              </a:buClr>
              <a:buSzPts val="2000"/>
              <a:buNone/>
            </a:pPr>
            <a:r>
              <a:rPr lang="fr-FR" sz="2000">
                <a:solidFill>
                  <a:schemeClr val="dk1"/>
                </a:solidFill>
              </a:rPr>
              <a:t>‍</a:t>
            </a:r>
            <a:endParaRPr lang="fr-FR"/>
          </a:p>
          <a:p>
            <a:pPr marL="0" lvl="0" indent="0" algn="ctr" rtl="0">
              <a:spcBef>
                <a:spcPts val="400"/>
              </a:spcBef>
              <a:spcAft>
                <a:spcPts val="0"/>
              </a:spcAft>
              <a:buClr>
                <a:srgbClr val="888888"/>
              </a:buClr>
              <a:buSzPts val="2000"/>
              <a:buNone/>
            </a:pPr>
            <a:endParaRPr lang="fr-FR" sz="2000">
              <a:solidFill>
                <a:schemeClr val="dk1"/>
              </a:solidFill>
            </a:endParaRPr>
          </a:p>
        </p:txBody>
      </p:sp>
      <p:sp>
        <p:nvSpPr>
          <p:cNvPr id="322" name="Google Shape;322;p47"/>
          <p:cNvSpPr txBox="1">
            <a:spLocks noGrp="1"/>
          </p:cNvSpPr>
          <p:nvPr>
            <p:ph type="ctrTitle" idx="4294967295"/>
          </p:nvPr>
        </p:nvSpPr>
        <p:spPr>
          <a:xfrm>
            <a:off x="0" y="214313"/>
            <a:ext cx="7772400" cy="92868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fr-FR" sz="2200"/>
            </a:br>
            <a:r>
              <a:rPr lang="fr-FR" sz="2400"/>
              <a:t> </a:t>
            </a:r>
            <a:br>
              <a:rPr lang="fr-FR" sz="2400"/>
            </a:br>
            <a:r>
              <a:rPr lang="fr-FR" sz="2650" b="1">
                <a:solidFill>
                  <a:srgbClr val="3333FF"/>
                </a:solidFill>
              </a:rPr>
              <a:t>Quelles sont les principales mesures de la loi "Climat et Résilience" ? - 5</a:t>
            </a:r>
            <a:br>
              <a:rPr lang="fr-FR" sz="2400"/>
            </a:br>
            <a:r>
              <a:rPr lang="fr-FR" sz="2700" b="1">
                <a:solidFill>
                  <a:srgbClr val="3333FF"/>
                </a:solidFill>
              </a:rPr>
              <a:t> </a:t>
            </a:r>
            <a:br>
              <a:rPr lang="fr-FR" sz="2700" b="1">
                <a:solidFill>
                  <a:srgbClr val="3333FF"/>
                </a:solidFill>
              </a:rPr>
            </a:br>
            <a:endParaRPr lang="fr-FR" sz="2700" b="1">
              <a:solidFill>
                <a:srgbClr val="3333FF"/>
              </a:solidFill>
            </a:endParaRPr>
          </a:p>
        </p:txBody>
      </p:sp>
      <p:sp>
        <p:nvSpPr>
          <p:cNvPr id="2" name="Espace réservé du pied de page 1">
            <a:extLst>
              <a:ext uri="{FF2B5EF4-FFF2-40B4-BE49-F238E27FC236}">
                <a16:creationId xmlns:a16="http://schemas.microsoft.com/office/drawing/2014/main" id="{0878ADF3-87CC-4069-9BC1-F949640F48E6}"/>
              </a:ext>
            </a:extLst>
          </p:cNvPr>
          <p:cNvSpPr>
            <a:spLocks noGrp="1"/>
          </p:cNvSpPr>
          <p:nvPr>
            <p:ph type="ftr" sz="quarter" idx="11"/>
          </p:nvPr>
        </p:nvSpPr>
        <p:spPr>
          <a:xfrm>
            <a:off x="1942414" y="6135809"/>
            <a:ext cx="5829985"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5CFE7BC3-1ED2-461A-8B1C-E469521AEEB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36</a:t>
            </a:fld>
            <a:endParaRPr lang="fr-F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1" name="Google Shape;331;p48"/>
          <p:cNvSpPr txBox="1">
            <a:spLocks noGrp="1"/>
          </p:cNvSpPr>
          <p:nvPr>
            <p:ph type="subTitle" idx="1"/>
          </p:nvPr>
        </p:nvSpPr>
        <p:spPr>
          <a:xfrm>
            <a:off x="857224" y="1071546"/>
            <a:ext cx="7129490" cy="521497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1400"/>
              <a:buNone/>
            </a:pPr>
            <a:endParaRPr sz="1400"/>
          </a:p>
          <a:p>
            <a:pPr marL="0" lvl="0" indent="0" algn="ctr" rtl="0">
              <a:spcBef>
                <a:spcPts val="480"/>
              </a:spcBef>
              <a:spcAft>
                <a:spcPts val="0"/>
              </a:spcAft>
              <a:buClr>
                <a:schemeClr val="dk1"/>
              </a:buClr>
              <a:buSzPts val="2000"/>
              <a:buNone/>
            </a:pPr>
            <a:r>
              <a:rPr lang="fr-FR" sz="2000">
                <a:solidFill>
                  <a:schemeClr val="dk1"/>
                </a:solidFill>
              </a:rPr>
              <a:t>‍ </a:t>
            </a:r>
            <a:endParaRPr sz="2000">
              <a:solidFill>
                <a:schemeClr val="dk1"/>
              </a:solidFill>
            </a:endParaRPr>
          </a:p>
          <a:p>
            <a:pPr marL="0" lvl="0" indent="0" algn="ctr" rtl="0">
              <a:spcBef>
                <a:spcPts val="400"/>
              </a:spcBef>
              <a:spcAft>
                <a:spcPts val="0"/>
              </a:spcAft>
              <a:buClr>
                <a:schemeClr val="dk1"/>
              </a:buClr>
              <a:buSzPts val="2000"/>
              <a:buNone/>
            </a:pPr>
            <a:r>
              <a:rPr lang="fr-FR" sz="2000">
                <a:solidFill>
                  <a:schemeClr val="dk1"/>
                </a:solidFill>
              </a:rPr>
              <a:t>De manière générale</a:t>
            </a:r>
            <a:r>
              <a:rPr lang="fr-FR" sz="2000" b="1">
                <a:solidFill>
                  <a:schemeClr val="dk1"/>
                </a:solidFill>
              </a:rPr>
              <a:t>, ce texte représente une avancée pour la cause environnementale et pour la réduction des émissions de gaz à effet de serre mais n’est pas à la hauteur des enjeux actuels</a:t>
            </a:r>
            <a:r>
              <a:rPr lang="fr-FR" sz="2000">
                <a:solidFill>
                  <a:schemeClr val="dk1"/>
                </a:solidFill>
              </a:rPr>
              <a:t>. </a:t>
            </a:r>
            <a:endParaRPr sz="2000">
              <a:solidFill>
                <a:schemeClr val="dk1"/>
              </a:solidFill>
            </a:endParaRPr>
          </a:p>
          <a:p>
            <a:pPr marL="0" lvl="0" indent="0" algn="ctr" rtl="0">
              <a:spcBef>
                <a:spcPts val="400"/>
              </a:spcBef>
              <a:spcAft>
                <a:spcPts val="0"/>
              </a:spcAft>
              <a:buClr>
                <a:schemeClr val="dk1"/>
              </a:buClr>
              <a:buSzPts val="2000"/>
              <a:buNone/>
            </a:pPr>
            <a:endParaRPr sz="2000">
              <a:solidFill>
                <a:schemeClr val="dk1"/>
              </a:solidFill>
            </a:endParaRPr>
          </a:p>
          <a:p>
            <a:pPr marL="0" lvl="0" indent="0" algn="ctr" rtl="0">
              <a:spcBef>
                <a:spcPts val="400"/>
              </a:spcBef>
              <a:spcAft>
                <a:spcPts val="0"/>
              </a:spcAft>
              <a:buClr>
                <a:schemeClr val="dk1"/>
              </a:buClr>
              <a:buSzPts val="2000"/>
              <a:buNone/>
            </a:pPr>
            <a:r>
              <a:rPr lang="fr-FR" sz="2000">
                <a:solidFill>
                  <a:schemeClr val="dk1"/>
                </a:solidFill>
              </a:rPr>
              <a:t>Ces mesures ne seront pas suffisantes pour atteindre l’objectif de réduction des gaz à effet de serre de la France, qui est de 40% d’ici 2030, et encore moins pour contribuer significativement à l’objectif de l’UE qui a fixé un palier de réduction à 55% d’ici 2030.</a:t>
            </a:r>
            <a:endParaRPr/>
          </a:p>
          <a:p>
            <a:pPr marL="0" lvl="0" indent="0" algn="ctr" rtl="0">
              <a:spcBef>
                <a:spcPts val="400"/>
              </a:spcBef>
              <a:spcAft>
                <a:spcPts val="0"/>
              </a:spcAft>
              <a:buClr>
                <a:srgbClr val="888888"/>
              </a:buClr>
              <a:buSzPts val="2000"/>
              <a:buNone/>
            </a:pPr>
            <a:endParaRPr sz="2000">
              <a:solidFill>
                <a:schemeClr val="dk1"/>
              </a:solidFill>
            </a:endParaRPr>
          </a:p>
          <a:p>
            <a:pPr marL="0" lvl="0" indent="0" algn="ctr" rtl="0">
              <a:spcBef>
                <a:spcPts val="400"/>
              </a:spcBef>
              <a:spcAft>
                <a:spcPts val="0"/>
              </a:spcAft>
              <a:buClr>
                <a:srgbClr val="888888"/>
              </a:buClr>
              <a:buSzPts val="2000"/>
              <a:buNone/>
            </a:pPr>
            <a:endParaRPr sz="2000">
              <a:solidFill>
                <a:schemeClr val="dk1"/>
              </a:solidFill>
            </a:endParaRPr>
          </a:p>
        </p:txBody>
      </p:sp>
      <p:sp>
        <p:nvSpPr>
          <p:cNvPr id="330" name="Google Shape;330;p48"/>
          <p:cNvSpPr txBox="1">
            <a:spLocks noGrp="1"/>
          </p:cNvSpPr>
          <p:nvPr>
            <p:ph type="ctrTitle" idx="4294967295"/>
          </p:nvPr>
        </p:nvSpPr>
        <p:spPr>
          <a:xfrm>
            <a:off x="0" y="214313"/>
            <a:ext cx="7772400" cy="92868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fr-FR" sz="2200"/>
            </a:br>
            <a:r>
              <a:rPr lang="fr-FR" sz="2400"/>
              <a:t> </a:t>
            </a:r>
            <a:br>
              <a:rPr lang="fr-FR" sz="2400"/>
            </a:br>
            <a:r>
              <a:rPr lang="fr-FR" sz="2650" b="1">
                <a:solidFill>
                  <a:srgbClr val="3333FF"/>
                </a:solidFill>
              </a:rPr>
              <a:t>Quelles sont les principales mesures de la loi "Climat et Résilience" ?  - 6</a:t>
            </a:r>
            <a:br>
              <a:rPr lang="fr-FR" sz="2650"/>
            </a:br>
            <a:r>
              <a:rPr lang="fr-FR" sz="2700" b="1">
                <a:solidFill>
                  <a:srgbClr val="3333FF"/>
                </a:solidFill>
              </a:rPr>
              <a:t> </a:t>
            </a:r>
            <a:br>
              <a:rPr lang="fr-FR" sz="2700" b="1">
                <a:solidFill>
                  <a:srgbClr val="3333FF"/>
                </a:solidFill>
              </a:rPr>
            </a:br>
            <a:endParaRPr sz="2700" b="1">
              <a:solidFill>
                <a:srgbClr val="3333FF"/>
              </a:solidFill>
            </a:endParaRPr>
          </a:p>
        </p:txBody>
      </p:sp>
      <p:sp>
        <p:nvSpPr>
          <p:cNvPr id="2" name="Espace réservé du pied de page 1">
            <a:extLst>
              <a:ext uri="{FF2B5EF4-FFF2-40B4-BE49-F238E27FC236}">
                <a16:creationId xmlns:a16="http://schemas.microsoft.com/office/drawing/2014/main" id="{67666D86-B402-4D19-8EC5-C896B5BF599A}"/>
              </a:ext>
            </a:extLst>
          </p:cNvPr>
          <p:cNvSpPr>
            <a:spLocks noGrp="1"/>
          </p:cNvSpPr>
          <p:nvPr>
            <p:ph type="ftr" sz="quarter" idx="11"/>
          </p:nvPr>
        </p:nvSpPr>
        <p:spPr>
          <a:xfrm>
            <a:off x="1942414" y="6135809"/>
            <a:ext cx="6044299"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9AC2D1BF-E0E3-4EAF-97AA-F10C991D38B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37</a:t>
            </a:fld>
            <a:endParaRPr 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49"/>
          <p:cNvSpPr txBox="1">
            <a:spLocks noGrp="1"/>
          </p:cNvSpPr>
          <p:nvPr>
            <p:ph type="subTitle" idx="1"/>
          </p:nvPr>
        </p:nvSpPr>
        <p:spPr>
          <a:xfrm>
            <a:off x="857224" y="1002721"/>
            <a:ext cx="7129500" cy="5214900"/>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150000"/>
              </a:lnSpc>
              <a:spcBef>
                <a:spcPts val="0"/>
              </a:spcBef>
              <a:spcAft>
                <a:spcPts val="0"/>
              </a:spcAft>
              <a:buNone/>
            </a:pPr>
            <a:endParaRPr sz="1800">
              <a:solidFill>
                <a:srgbClr val="4A5E81"/>
              </a:solidFill>
              <a:highlight>
                <a:srgbClr val="FFFFFF"/>
              </a:highlight>
            </a:endParaRPr>
          </a:p>
          <a:p>
            <a:pPr marL="457200" lvl="0" indent="0" algn="l" rtl="0">
              <a:lnSpc>
                <a:spcPct val="150000"/>
              </a:lnSpc>
              <a:spcBef>
                <a:spcPts val="400"/>
              </a:spcBef>
              <a:spcAft>
                <a:spcPts val="0"/>
              </a:spcAft>
              <a:buNone/>
            </a:pPr>
            <a:endParaRPr sz="3921" b="1">
              <a:solidFill>
                <a:srgbClr val="4A5E81"/>
              </a:solidFill>
              <a:highlight>
                <a:srgbClr val="FFFFFF"/>
              </a:highlight>
            </a:endParaRPr>
          </a:p>
          <a:p>
            <a:pPr marL="457200" lvl="0" indent="0" algn="l" rtl="0">
              <a:lnSpc>
                <a:spcPct val="150000"/>
              </a:lnSpc>
              <a:spcBef>
                <a:spcPts val="400"/>
              </a:spcBef>
              <a:spcAft>
                <a:spcPts val="0"/>
              </a:spcAft>
              <a:buNone/>
            </a:pPr>
            <a:endParaRPr sz="4921" b="1">
              <a:solidFill>
                <a:srgbClr val="4A5E81"/>
              </a:solidFill>
              <a:highlight>
                <a:srgbClr val="FFFFFF"/>
              </a:highlight>
            </a:endParaRPr>
          </a:p>
          <a:p>
            <a:pPr marL="457200" lvl="0" indent="0" algn="l" rtl="0">
              <a:lnSpc>
                <a:spcPct val="100000"/>
              </a:lnSpc>
              <a:spcBef>
                <a:spcPts val="400"/>
              </a:spcBef>
              <a:spcAft>
                <a:spcPts val="0"/>
              </a:spcAft>
              <a:buNone/>
            </a:pPr>
            <a:r>
              <a:rPr lang="fr-FR" sz="6423" b="1">
                <a:solidFill>
                  <a:srgbClr val="4A5E81"/>
                </a:solidFill>
                <a:highlight>
                  <a:srgbClr val="FFFFFF"/>
                </a:highlight>
              </a:rPr>
              <a:t>LOI </a:t>
            </a:r>
            <a:r>
              <a:rPr lang="fr-FR" sz="6423">
                <a:solidFill>
                  <a:srgbClr val="4A5E81"/>
                </a:solidFill>
                <a:highlight>
                  <a:srgbClr val="FFFFFF"/>
                </a:highlight>
              </a:rPr>
              <a:t>n° 2021-1104 du </a:t>
            </a:r>
            <a:r>
              <a:rPr lang="fr-FR" sz="6423" b="1">
                <a:solidFill>
                  <a:srgbClr val="4A5E81"/>
                </a:solidFill>
                <a:highlight>
                  <a:srgbClr val="FFFFFF"/>
                </a:highlight>
              </a:rPr>
              <a:t>22 août 2021</a:t>
            </a:r>
            <a:r>
              <a:rPr lang="fr-FR" sz="6423">
                <a:solidFill>
                  <a:srgbClr val="4A5E81"/>
                </a:solidFill>
                <a:highlight>
                  <a:srgbClr val="FFFFFF"/>
                </a:highlight>
              </a:rPr>
              <a:t> portant lutte contre le dérèglement climatique et renforcement de la résilience face à ses effets ou loi dite ”</a:t>
            </a:r>
            <a:r>
              <a:rPr lang="fr-FR" sz="6423" b="1">
                <a:solidFill>
                  <a:srgbClr val="4A5E81"/>
                </a:solidFill>
                <a:highlight>
                  <a:srgbClr val="FFFFFF"/>
                </a:highlight>
              </a:rPr>
              <a:t>climat et résilience</a:t>
            </a:r>
            <a:r>
              <a:rPr lang="fr-FR" sz="6423">
                <a:solidFill>
                  <a:srgbClr val="4A5E81"/>
                </a:solidFill>
                <a:highlight>
                  <a:srgbClr val="FFFFFF"/>
                </a:highlight>
              </a:rPr>
              <a:t>”   </a:t>
            </a:r>
            <a:endParaRPr sz="6423">
              <a:solidFill>
                <a:srgbClr val="4A5E81"/>
              </a:solidFill>
              <a:highlight>
                <a:srgbClr val="FFFFFF"/>
              </a:highlight>
            </a:endParaRPr>
          </a:p>
          <a:p>
            <a:pPr marL="457200" lvl="0" indent="0" algn="ctr" rtl="0">
              <a:lnSpc>
                <a:spcPct val="100000"/>
              </a:lnSpc>
              <a:spcBef>
                <a:spcPts val="400"/>
              </a:spcBef>
              <a:spcAft>
                <a:spcPts val="0"/>
              </a:spcAft>
              <a:buNone/>
            </a:pPr>
            <a:r>
              <a:rPr lang="fr-FR" sz="6423" b="1" u="sng">
                <a:solidFill>
                  <a:srgbClr val="3333FF"/>
                </a:solidFill>
                <a:highlight>
                  <a:srgbClr val="FFFFFF"/>
                </a:highlight>
                <a:hlinkClick r:id="rId3">
                  <a:extLst>
                    <a:ext uri="{A12FA001-AC4F-418D-AE19-62706E023703}">
                      <ahyp:hlinkClr xmlns:ahyp="http://schemas.microsoft.com/office/drawing/2018/hyperlinkcolor" val="tx"/>
                    </a:ext>
                  </a:extLst>
                </a:hlinkClick>
              </a:rPr>
              <a:t>Voir ici</a:t>
            </a:r>
            <a:endParaRPr sz="6423" b="1">
              <a:solidFill>
                <a:srgbClr val="3333FF"/>
              </a:solidFill>
              <a:highlight>
                <a:srgbClr val="FFFFFF"/>
              </a:highlight>
            </a:endParaRPr>
          </a:p>
          <a:p>
            <a:pPr marL="457200" lvl="0" indent="0" algn="ctr" rtl="0">
              <a:lnSpc>
                <a:spcPct val="100000"/>
              </a:lnSpc>
              <a:spcBef>
                <a:spcPts val="400"/>
              </a:spcBef>
              <a:spcAft>
                <a:spcPts val="0"/>
              </a:spcAft>
              <a:buNone/>
            </a:pPr>
            <a:endParaRPr sz="6423" b="1">
              <a:solidFill>
                <a:srgbClr val="3333FF"/>
              </a:solidFill>
              <a:highlight>
                <a:srgbClr val="FFFFFF"/>
              </a:highlight>
            </a:endParaRPr>
          </a:p>
          <a:p>
            <a:pPr marL="596900" lvl="0" indent="-228600" algn="l" rtl="0">
              <a:lnSpc>
                <a:spcPct val="115000"/>
              </a:lnSpc>
              <a:spcBef>
                <a:spcPts val="400"/>
              </a:spcBef>
              <a:spcAft>
                <a:spcPts val="0"/>
              </a:spcAft>
              <a:buClr>
                <a:schemeClr val="dk1"/>
              </a:buClr>
              <a:buSzPct val="100000"/>
              <a:buNone/>
            </a:pPr>
            <a:endParaRPr sz="3921" b="1">
              <a:solidFill>
                <a:srgbClr val="3333FF"/>
              </a:solidFill>
              <a:highlight>
                <a:srgbClr val="FFFFFF"/>
              </a:highlight>
            </a:endParaRPr>
          </a:p>
          <a:p>
            <a:pPr marL="596900" lvl="0" indent="-228600" algn="l" rtl="0">
              <a:lnSpc>
                <a:spcPct val="100000"/>
              </a:lnSpc>
              <a:spcBef>
                <a:spcPts val="0"/>
              </a:spcBef>
              <a:spcAft>
                <a:spcPts val="0"/>
              </a:spcAft>
              <a:buClr>
                <a:schemeClr val="dk1"/>
              </a:buClr>
              <a:buSzPct val="100000"/>
              <a:buNone/>
            </a:pPr>
            <a:r>
              <a:rPr lang="fr-FR" sz="6601" b="1">
                <a:solidFill>
                  <a:srgbClr val="2E3B50"/>
                </a:solidFill>
                <a:highlight>
                  <a:schemeClr val="lt1"/>
                </a:highlight>
                <a:uFill>
                  <a:noFill/>
                </a:uFill>
                <a:hlinkClick r:id="rId4">
                  <a:extLst>
                    <a:ext uri="{A12FA001-AC4F-418D-AE19-62706E023703}">
                      <ahyp:hlinkClr xmlns:ahyp="http://schemas.microsoft.com/office/drawing/2018/hyperlinkcolor" val="tx"/>
                    </a:ext>
                  </a:extLst>
                </a:hlinkClick>
              </a:rPr>
              <a:t>Code rural et</a:t>
            </a:r>
            <a:r>
              <a:rPr lang="fr-FR" sz="6294" b="1">
                <a:solidFill>
                  <a:srgbClr val="2E3B50"/>
                </a:solidFill>
                <a:highlight>
                  <a:schemeClr val="lt1"/>
                </a:highlight>
                <a:uFill>
                  <a:noFill/>
                </a:uFill>
                <a:hlinkClick r:id="rId4">
                  <a:extLst>
                    <a:ext uri="{A12FA001-AC4F-418D-AE19-62706E023703}">
                      <ahyp:hlinkClr xmlns:ahyp="http://schemas.microsoft.com/office/drawing/2018/hyperlinkcolor" val="tx"/>
                    </a:ext>
                  </a:extLst>
                </a:hlinkClick>
              </a:rPr>
              <a:t> de la pêche maritime</a:t>
            </a:r>
            <a:r>
              <a:rPr lang="fr-FR" sz="6294">
                <a:solidFill>
                  <a:srgbClr val="2E3B50"/>
                </a:solidFill>
                <a:highlight>
                  <a:schemeClr val="lt1"/>
                </a:highlight>
              </a:rPr>
              <a:t>Cliquez sur le lien ci-dessous pour accéder à l’intégralité de l’</a:t>
            </a:r>
            <a:r>
              <a:rPr lang="fr-FR" sz="6294" b="1">
                <a:solidFill>
                  <a:srgbClr val="2E3B50"/>
                </a:solidFill>
                <a:highlight>
                  <a:schemeClr val="lt1"/>
                </a:highlight>
              </a:rPr>
              <a:t>article L1 dans lequel sont intégrés les articles concernant la SNANC</a:t>
            </a:r>
            <a:r>
              <a:rPr lang="fr-FR" sz="6294">
                <a:solidFill>
                  <a:srgbClr val="2E3B50"/>
                </a:solidFill>
                <a:highlight>
                  <a:schemeClr val="lt1"/>
                </a:highlight>
              </a:rPr>
              <a:t> :</a:t>
            </a:r>
            <a:br>
              <a:rPr lang="fr-FR" sz="6294">
                <a:solidFill>
                  <a:srgbClr val="2E3B50"/>
                </a:solidFill>
                <a:highlight>
                  <a:schemeClr val="lt1"/>
                </a:highlight>
              </a:rPr>
            </a:br>
            <a:endParaRPr sz="6294">
              <a:solidFill>
                <a:srgbClr val="2E3B50"/>
              </a:solidFill>
              <a:highlight>
                <a:schemeClr val="lt1"/>
              </a:highlight>
            </a:endParaRPr>
          </a:p>
          <a:p>
            <a:pPr marL="596900" lvl="0" indent="-228600" algn="ctr" rtl="0">
              <a:lnSpc>
                <a:spcPct val="100000"/>
              </a:lnSpc>
              <a:spcBef>
                <a:spcPts val="0"/>
              </a:spcBef>
              <a:spcAft>
                <a:spcPts val="0"/>
              </a:spcAft>
              <a:buClr>
                <a:srgbClr val="3333FF"/>
              </a:buClr>
              <a:buSzPct val="104888"/>
              <a:buNone/>
            </a:pPr>
            <a:r>
              <a:rPr lang="fr-FR" sz="6294" b="1" u="sng">
                <a:solidFill>
                  <a:srgbClr val="3333FF"/>
                </a:solidFill>
                <a:highlight>
                  <a:schemeClr val="lt1"/>
                </a:highlight>
                <a:hlinkClick r:id="rId5">
                  <a:extLst>
                    <a:ext uri="{A12FA001-AC4F-418D-AE19-62706E023703}">
                      <ahyp:hlinkClr xmlns:ahyp="http://schemas.microsoft.com/office/drawing/2018/hyperlinkcolor" val="tx"/>
                    </a:ext>
                  </a:extLst>
                </a:hlinkClick>
              </a:rPr>
              <a:t>Partie législative Ar</a:t>
            </a:r>
            <a:r>
              <a:rPr lang="fr-FR" sz="6601" b="1" u="sng">
                <a:solidFill>
                  <a:srgbClr val="3333FF"/>
                </a:solidFill>
                <a:highlight>
                  <a:schemeClr val="lt1"/>
                </a:highlight>
                <a:hlinkClick r:id="rId5">
                  <a:extLst>
                    <a:ext uri="{A12FA001-AC4F-418D-AE19-62706E023703}">
                      <ahyp:hlinkClr xmlns:ahyp="http://schemas.microsoft.com/office/drawing/2018/hyperlinkcolor" val="tx"/>
                    </a:ext>
                  </a:extLst>
                </a:hlinkClick>
              </a:rPr>
              <a:t>ticles L1 </a:t>
            </a:r>
            <a:endParaRPr sz="6601" b="1">
              <a:solidFill>
                <a:srgbClr val="3333FF"/>
              </a:solidFill>
              <a:highlight>
                <a:srgbClr val="FFFFFF"/>
              </a:highlight>
            </a:endParaRPr>
          </a:p>
          <a:p>
            <a:pPr marL="0" lvl="0" indent="0" algn="l" rtl="0">
              <a:lnSpc>
                <a:spcPct val="150000"/>
              </a:lnSpc>
              <a:spcBef>
                <a:spcPts val="1200"/>
              </a:spcBef>
              <a:spcAft>
                <a:spcPts val="0"/>
              </a:spcAft>
              <a:buNone/>
            </a:pPr>
            <a:endParaRPr sz="2835" b="1">
              <a:solidFill>
                <a:srgbClr val="3333FF"/>
              </a:solidFill>
              <a:highlight>
                <a:srgbClr val="FFFFFF"/>
              </a:highlight>
            </a:endParaRPr>
          </a:p>
          <a:p>
            <a:pPr marL="0" lvl="0" indent="0" algn="l" rtl="0">
              <a:lnSpc>
                <a:spcPct val="150000"/>
              </a:lnSpc>
              <a:spcBef>
                <a:spcPts val="400"/>
              </a:spcBef>
              <a:spcAft>
                <a:spcPts val="0"/>
              </a:spcAft>
              <a:buNone/>
            </a:pPr>
            <a:endParaRPr sz="1800" b="1">
              <a:solidFill>
                <a:srgbClr val="3333FF"/>
              </a:solidFill>
              <a:highlight>
                <a:srgbClr val="FFFFFF"/>
              </a:highlight>
            </a:endParaRPr>
          </a:p>
          <a:p>
            <a:pPr marL="0" lvl="0" indent="0" algn="l" rtl="0">
              <a:lnSpc>
                <a:spcPct val="150000"/>
              </a:lnSpc>
              <a:spcBef>
                <a:spcPts val="400"/>
              </a:spcBef>
              <a:spcAft>
                <a:spcPts val="0"/>
              </a:spcAft>
              <a:buNone/>
            </a:pPr>
            <a:endParaRPr sz="1800" b="1">
              <a:solidFill>
                <a:srgbClr val="3333FF"/>
              </a:solidFill>
              <a:highlight>
                <a:srgbClr val="FFFFFF"/>
              </a:highlight>
            </a:endParaRPr>
          </a:p>
          <a:p>
            <a:pPr marL="0" lvl="0" indent="0" algn="l" rtl="0">
              <a:lnSpc>
                <a:spcPct val="150000"/>
              </a:lnSpc>
              <a:spcBef>
                <a:spcPts val="400"/>
              </a:spcBef>
              <a:spcAft>
                <a:spcPts val="400"/>
              </a:spcAft>
              <a:buClr>
                <a:schemeClr val="dk1"/>
              </a:buClr>
              <a:buSzPct val="61111"/>
              <a:buFont typeface="Arial"/>
              <a:buNone/>
            </a:pPr>
            <a:endParaRPr sz="1800">
              <a:solidFill>
                <a:srgbClr val="3333FF"/>
              </a:solidFill>
              <a:highlight>
                <a:srgbClr val="FFFFFF"/>
              </a:highlight>
            </a:endParaRPr>
          </a:p>
        </p:txBody>
      </p:sp>
      <p:sp>
        <p:nvSpPr>
          <p:cNvPr id="338" name="Google Shape;338;p49"/>
          <p:cNvSpPr txBox="1">
            <a:spLocks noGrp="1"/>
          </p:cNvSpPr>
          <p:nvPr>
            <p:ph type="ctrTitle" idx="4294967295"/>
          </p:nvPr>
        </p:nvSpPr>
        <p:spPr>
          <a:xfrm>
            <a:off x="0" y="214313"/>
            <a:ext cx="7772400" cy="92868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fr-FR" sz="2200"/>
            </a:br>
            <a:r>
              <a:rPr lang="fr-FR" sz="2400"/>
              <a:t> </a:t>
            </a:r>
            <a:br>
              <a:rPr lang="fr-FR" sz="2400"/>
            </a:br>
            <a:r>
              <a:rPr lang="fr-FR" sz="2650" b="1">
                <a:solidFill>
                  <a:srgbClr val="3333FF"/>
                </a:solidFill>
              </a:rPr>
              <a:t>Article intégré à la loi « Climat et Résilience » </a:t>
            </a:r>
            <a:endParaRPr sz="2400" b="1">
              <a:solidFill>
                <a:srgbClr val="3333FF"/>
              </a:solidFill>
            </a:endParaRPr>
          </a:p>
          <a:p>
            <a:pPr marL="0" lvl="0" indent="0" algn="ctr" rtl="0">
              <a:spcBef>
                <a:spcPts val="0"/>
              </a:spcBef>
              <a:spcAft>
                <a:spcPts val="0"/>
              </a:spcAft>
              <a:buClr>
                <a:schemeClr val="dk1"/>
              </a:buClr>
              <a:buSzPct val="81481"/>
              <a:buFont typeface="Calibri"/>
              <a:buNone/>
            </a:pPr>
            <a:r>
              <a:rPr lang="fr-FR" sz="2700" b="1">
                <a:solidFill>
                  <a:srgbClr val="3333FF"/>
                </a:solidFill>
              </a:rPr>
              <a:t> </a:t>
            </a:r>
            <a:br>
              <a:rPr lang="fr-FR" sz="2700" b="1">
                <a:solidFill>
                  <a:srgbClr val="3333FF"/>
                </a:solidFill>
              </a:rPr>
            </a:br>
            <a:endParaRPr sz="2700" b="1">
              <a:solidFill>
                <a:srgbClr val="3333FF"/>
              </a:solidFill>
            </a:endParaRPr>
          </a:p>
        </p:txBody>
      </p:sp>
      <p:sp>
        <p:nvSpPr>
          <p:cNvPr id="2" name="Espace réservé du pied de page 1">
            <a:extLst>
              <a:ext uri="{FF2B5EF4-FFF2-40B4-BE49-F238E27FC236}">
                <a16:creationId xmlns:a16="http://schemas.microsoft.com/office/drawing/2014/main" id="{7BA7DACA-DFF7-461C-BC6B-C0488F1DD3BB}"/>
              </a:ext>
            </a:extLst>
          </p:cNvPr>
          <p:cNvSpPr>
            <a:spLocks noGrp="1"/>
          </p:cNvSpPr>
          <p:nvPr>
            <p:ph type="ftr" sz="quarter" idx="11"/>
          </p:nvPr>
        </p:nvSpPr>
        <p:spPr>
          <a:xfrm>
            <a:off x="1942414" y="6135809"/>
            <a:ext cx="6044309"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AC53F826-6020-435C-ABB3-7F028BE2DEF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38</a:t>
            </a:fld>
            <a:endParaRPr lang="fr-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Google Shape;347;p50"/>
          <p:cNvSpPr txBox="1">
            <a:spLocks noGrp="1"/>
          </p:cNvSpPr>
          <p:nvPr>
            <p:ph type="subTitle" idx="1"/>
          </p:nvPr>
        </p:nvSpPr>
        <p:spPr>
          <a:xfrm>
            <a:off x="857225" y="987825"/>
            <a:ext cx="7129500" cy="4867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000"/>
              <a:buNone/>
            </a:pPr>
            <a:r>
              <a:rPr lang="fr-FR" sz="2000" b="1">
                <a:solidFill>
                  <a:srgbClr val="B45F06"/>
                </a:solidFill>
              </a:rPr>
              <a:t>Nouvel article</a:t>
            </a:r>
            <a:endParaRPr sz="2000" b="1">
              <a:solidFill>
                <a:srgbClr val="B45F06"/>
              </a:solidFill>
            </a:endParaRPr>
          </a:p>
          <a:p>
            <a:pPr marL="0" lvl="0" indent="0" algn="ctr" rtl="0">
              <a:spcBef>
                <a:spcPts val="0"/>
              </a:spcBef>
              <a:spcAft>
                <a:spcPts val="0"/>
              </a:spcAft>
              <a:buClr>
                <a:schemeClr val="dk1"/>
              </a:buClr>
              <a:buSzPts val="2000"/>
              <a:buNone/>
            </a:pPr>
            <a:endParaRPr sz="2000">
              <a:solidFill>
                <a:schemeClr val="dk1"/>
              </a:solidFill>
            </a:endParaRPr>
          </a:p>
          <a:p>
            <a:pPr marL="0" lvl="0" indent="0" algn="ctr" rtl="0">
              <a:spcBef>
                <a:spcPts val="0"/>
              </a:spcBef>
              <a:spcAft>
                <a:spcPts val="0"/>
              </a:spcAft>
              <a:buClr>
                <a:schemeClr val="dk1"/>
              </a:buClr>
              <a:buSzPts val="2000"/>
              <a:buNone/>
            </a:pPr>
            <a:r>
              <a:rPr lang="fr-FR" sz="2000">
                <a:solidFill>
                  <a:schemeClr val="dk1"/>
                </a:solidFill>
              </a:rPr>
              <a:t>« </a:t>
            </a:r>
            <a:r>
              <a:rPr lang="fr-FR" sz="2000" i="1">
                <a:solidFill>
                  <a:schemeClr val="dk1"/>
                </a:solidFill>
              </a:rPr>
              <a:t>La stratégie nationale pour l'alimentation, la nutrition et le climat </a:t>
            </a:r>
            <a:r>
              <a:rPr lang="fr-FR" sz="2000" b="1" i="1">
                <a:solidFill>
                  <a:schemeClr val="dk1"/>
                </a:solidFill>
              </a:rPr>
              <a:t>détermine les orientations de la politique de l'alimentation durable</a:t>
            </a:r>
            <a:r>
              <a:rPr lang="fr-FR" sz="2000" i="1">
                <a:solidFill>
                  <a:schemeClr val="dk1"/>
                </a:solidFill>
              </a:rPr>
              <a:t>, moins émettrice de gaz à effet de serre, respectueuse de la santé humaine, davantage protectrice de la biodiversité, favorisant la résilience des systèmes agricoles et des systèmes alimentaires territoriaux et garante de la souveraineté alimentaire, </a:t>
            </a:r>
            <a:r>
              <a:rPr lang="fr-FR" sz="2000" b="1" i="1">
                <a:solidFill>
                  <a:schemeClr val="dk1"/>
                </a:solidFill>
              </a:rPr>
              <a:t>ainsi que les orientations de la politique de la nutrition, en s'appuyant sur le </a:t>
            </a:r>
            <a:r>
              <a:rPr lang="fr-FR" sz="2000" i="1">
                <a:solidFill>
                  <a:schemeClr val="dk1"/>
                </a:solidFill>
              </a:rPr>
              <a:t>programme national pour l'alimentation</a:t>
            </a:r>
            <a:r>
              <a:rPr lang="fr-FR" sz="2000" b="1" i="1">
                <a:solidFill>
                  <a:schemeClr val="dk1"/>
                </a:solidFill>
              </a:rPr>
              <a:t> (PNA) et sur </a:t>
            </a:r>
            <a:r>
              <a:rPr lang="fr-FR" sz="2000" i="1">
                <a:solidFill>
                  <a:schemeClr val="dk1"/>
                </a:solidFill>
              </a:rPr>
              <a:t>le programme national relatif à la nutrition et à la santé</a:t>
            </a:r>
            <a:r>
              <a:rPr lang="fr-FR" sz="2000" b="1" i="1">
                <a:solidFill>
                  <a:schemeClr val="dk1"/>
                </a:solidFill>
              </a:rPr>
              <a:t> (PNNS) </a:t>
            </a:r>
            <a:r>
              <a:rPr lang="fr-FR" sz="2000" i="1">
                <a:solidFill>
                  <a:schemeClr val="dk1"/>
                </a:solidFill>
              </a:rPr>
              <a:t>défini à l'article L. 3231-1 du code de la santé publique »</a:t>
            </a:r>
            <a:r>
              <a:rPr lang="fr-FR" sz="2000">
                <a:solidFill>
                  <a:schemeClr val="dk1"/>
                </a:solidFill>
              </a:rPr>
              <a:t>.</a:t>
            </a:r>
            <a:endParaRPr/>
          </a:p>
          <a:p>
            <a:pPr marL="0" lvl="0" indent="0" algn="ctr" rtl="0">
              <a:spcBef>
                <a:spcPts val="480"/>
              </a:spcBef>
              <a:spcAft>
                <a:spcPts val="0"/>
              </a:spcAft>
              <a:buClr>
                <a:schemeClr val="dk1"/>
              </a:buClr>
              <a:buSzPts val="2400"/>
              <a:buNone/>
            </a:pPr>
            <a:br>
              <a:rPr lang="fr-FR" sz="2400">
                <a:solidFill>
                  <a:schemeClr val="dk1"/>
                </a:solidFill>
              </a:rPr>
            </a:br>
            <a:endParaRPr sz="2400">
              <a:solidFill>
                <a:schemeClr val="dk1"/>
              </a:solidFill>
            </a:endParaRPr>
          </a:p>
        </p:txBody>
      </p:sp>
      <p:sp>
        <p:nvSpPr>
          <p:cNvPr id="346" name="Google Shape;346;p50"/>
          <p:cNvSpPr txBox="1">
            <a:spLocks noGrp="1"/>
          </p:cNvSpPr>
          <p:nvPr>
            <p:ph type="ctrTitle" idx="4294967295"/>
          </p:nvPr>
        </p:nvSpPr>
        <p:spPr>
          <a:xfrm>
            <a:off x="0" y="139700"/>
            <a:ext cx="7772400" cy="65563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3333FF"/>
              </a:buClr>
              <a:buSzPct val="183333"/>
              <a:buFont typeface="Calibri"/>
              <a:buNone/>
            </a:pPr>
            <a:endParaRPr sz="2400" b="1">
              <a:solidFill>
                <a:srgbClr val="3333FF"/>
              </a:solidFill>
            </a:endParaRPr>
          </a:p>
          <a:p>
            <a:pPr marL="0" lvl="0" indent="0" algn="ctr" rtl="0">
              <a:spcBef>
                <a:spcPts val="0"/>
              </a:spcBef>
              <a:spcAft>
                <a:spcPts val="0"/>
              </a:spcAft>
              <a:buClr>
                <a:srgbClr val="3333FF"/>
              </a:buClr>
              <a:buSzPct val="166037"/>
              <a:buFont typeface="Calibri"/>
              <a:buNone/>
            </a:pPr>
            <a:r>
              <a:rPr lang="fr-FR" sz="2650" b="1">
                <a:solidFill>
                  <a:srgbClr val="3333FF"/>
                </a:solidFill>
              </a:rPr>
              <a:t>Article intégré à la loi « Climat et Résilience » -1</a:t>
            </a:r>
            <a:endParaRPr sz="2650" b="1">
              <a:solidFill>
                <a:srgbClr val="3333FF"/>
              </a:solidFill>
            </a:endParaRPr>
          </a:p>
          <a:p>
            <a:pPr marL="0" lvl="0" indent="0" algn="ctr" rtl="0">
              <a:spcBef>
                <a:spcPts val="0"/>
              </a:spcBef>
              <a:spcAft>
                <a:spcPts val="0"/>
              </a:spcAft>
              <a:buClr>
                <a:srgbClr val="3333FF"/>
              </a:buClr>
              <a:buSzPct val="183333"/>
              <a:buFont typeface="Calibri"/>
              <a:buNone/>
            </a:pPr>
            <a:endParaRPr sz="2400" b="1">
              <a:solidFill>
                <a:srgbClr val="3333FF"/>
              </a:solidFill>
            </a:endParaRPr>
          </a:p>
        </p:txBody>
      </p:sp>
      <p:sp>
        <p:nvSpPr>
          <p:cNvPr id="2" name="Espace réservé du pied de page 1">
            <a:extLst>
              <a:ext uri="{FF2B5EF4-FFF2-40B4-BE49-F238E27FC236}">
                <a16:creationId xmlns:a16="http://schemas.microsoft.com/office/drawing/2014/main" id="{73C1F86B-BF57-44CF-A005-70AB774CF762}"/>
              </a:ext>
            </a:extLst>
          </p:cNvPr>
          <p:cNvSpPr>
            <a:spLocks noGrp="1"/>
          </p:cNvSpPr>
          <p:nvPr>
            <p:ph type="ftr" sz="quarter" idx="11"/>
          </p:nvPr>
        </p:nvSpPr>
        <p:spPr>
          <a:xfrm>
            <a:off x="1942414" y="6135809"/>
            <a:ext cx="5972553"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4FD4B1F5-A6CF-4C30-B18E-399460B5383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39</a:t>
            </a:fld>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subTitle" idx="1"/>
          </p:nvPr>
        </p:nvSpPr>
        <p:spPr>
          <a:xfrm>
            <a:off x="857224" y="1071546"/>
            <a:ext cx="7129500" cy="52149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endParaRPr sz="1800" b="1">
              <a:solidFill>
                <a:srgbClr val="040C28"/>
              </a:solidFill>
            </a:endParaRPr>
          </a:p>
          <a:p>
            <a:pPr marL="0" marR="0" lvl="0" indent="0" algn="l" rtl="0">
              <a:lnSpc>
                <a:spcPct val="100000"/>
              </a:lnSpc>
              <a:spcBef>
                <a:spcPts val="0"/>
              </a:spcBef>
              <a:spcAft>
                <a:spcPts val="0"/>
              </a:spcAft>
              <a:buNone/>
            </a:pPr>
            <a:r>
              <a:rPr lang="fr-FR" sz="1800" b="1">
                <a:solidFill>
                  <a:srgbClr val="040C28"/>
                </a:solidFill>
              </a:rPr>
              <a:t>‍</a:t>
            </a:r>
            <a:endParaRPr sz="1800" b="1">
              <a:solidFill>
                <a:srgbClr val="040C28"/>
              </a:solidFill>
            </a:endParaRPr>
          </a:p>
        </p:txBody>
      </p:sp>
      <p:sp>
        <p:nvSpPr>
          <p:cNvPr id="87" name="Google Shape;87;p17"/>
          <p:cNvSpPr/>
          <p:nvPr/>
        </p:nvSpPr>
        <p:spPr>
          <a:xfrm>
            <a:off x="473550" y="423250"/>
            <a:ext cx="8196900" cy="586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fr-FR" sz="2000" b="1" dirty="0">
                <a:solidFill>
                  <a:srgbClr val="040C28"/>
                </a:solidFill>
              </a:rPr>
              <a:t>Lexique 2</a:t>
            </a:r>
            <a:endParaRPr sz="2000" b="1" dirty="0">
              <a:solidFill>
                <a:srgbClr val="040C28"/>
              </a:solidFill>
            </a:endParaRPr>
          </a:p>
          <a:p>
            <a:pPr marL="0" marR="0" lvl="0" indent="0" algn="l" rtl="0">
              <a:lnSpc>
                <a:spcPct val="100000"/>
              </a:lnSpc>
              <a:spcBef>
                <a:spcPts val="0"/>
              </a:spcBef>
              <a:spcAft>
                <a:spcPts val="0"/>
              </a:spcAft>
              <a:buNone/>
            </a:pPr>
            <a:endParaRPr sz="1800" b="1" dirty="0">
              <a:solidFill>
                <a:srgbClr val="040C28"/>
              </a:solidFill>
            </a:endParaRPr>
          </a:p>
          <a:p>
            <a:pPr marL="0" marR="0" lvl="0" indent="0" algn="l" rtl="0">
              <a:lnSpc>
                <a:spcPct val="100000"/>
              </a:lnSpc>
              <a:spcBef>
                <a:spcPts val="0"/>
              </a:spcBef>
              <a:spcAft>
                <a:spcPts val="0"/>
              </a:spcAft>
              <a:buNone/>
            </a:pPr>
            <a:r>
              <a:rPr lang="fr-FR" sz="2000" b="1" dirty="0">
                <a:solidFill>
                  <a:srgbClr val="040C28"/>
                </a:solidFill>
              </a:rPr>
              <a:t>La Stratégie Bas-Carbone </a:t>
            </a:r>
            <a:r>
              <a:rPr lang="fr-FR" sz="2000" dirty="0">
                <a:solidFill>
                  <a:srgbClr val="040C28"/>
                </a:solidFill>
              </a:rPr>
              <a:t>définit la </a:t>
            </a:r>
            <a:r>
              <a:rPr lang="fr-FR" sz="2000" b="1" dirty="0">
                <a:solidFill>
                  <a:srgbClr val="040C28"/>
                </a:solidFill>
              </a:rPr>
              <a:t>trajectoire de réduction des émissions de gaz à effet de serre</a:t>
            </a:r>
            <a:r>
              <a:rPr lang="fr-FR" sz="2000" dirty="0">
                <a:solidFill>
                  <a:srgbClr val="040C28"/>
                </a:solidFill>
              </a:rPr>
              <a:t> jusqu'à l'atteinte de la neutralité.</a:t>
            </a:r>
            <a:endParaRPr sz="2000" dirty="0">
              <a:solidFill>
                <a:srgbClr val="040C28"/>
              </a:solidFill>
            </a:endParaRPr>
          </a:p>
          <a:p>
            <a:pPr marL="0" marR="0" lvl="0" indent="0" algn="l" rtl="0">
              <a:lnSpc>
                <a:spcPct val="100000"/>
              </a:lnSpc>
              <a:spcBef>
                <a:spcPts val="0"/>
              </a:spcBef>
              <a:spcAft>
                <a:spcPts val="0"/>
              </a:spcAft>
              <a:buNone/>
            </a:pPr>
            <a:endParaRPr sz="2000" dirty="0">
              <a:solidFill>
                <a:srgbClr val="040C28"/>
              </a:solidFill>
            </a:endParaRPr>
          </a:p>
          <a:p>
            <a:pPr marL="0" marR="0" lvl="0" indent="0" algn="l" rtl="0">
              <a:lnSpc>
                <a:spcPct val="100000"/>
              </a:lnSpc>
              <a:spcBef>
                <a:spcPts val="0"/>
              </a:spcBef>
              <a:spcAft>
                <a:spcPts val="0"/>
              </a:spcAft>
              <a:buNone/>
            </a:pPr>
            <a:r>
              <a:rPr lang="fr-FR" sz="2000" b="1" dirty="0">
                <a:solidFill>
                  <a:srgbClr val="040C28"/>
                </a:solidFill>
              </a:rPr>
              <a:t>Organoleptique</a:t>
            </a:r>
            <a:r>
              <a:rPr lang="fr-FR" sz="2000" dirty="0">
                <a:solidFill>
                  <a:srgbClr val="040C28"/>
                </a:solidFill>
              </a:rPr>
              <a:t> : </a:t>
            </a:r>
            <a:r>
              <a:rPr lang="fr-FR" sz="2000" b="1" dirty="0">
                <a:solidFill>
                  <a:srgbClr val="040C28"/>
                </a:solidFill>
              </a:rPr>
              <a:t>Qui affecte les organes des sens.</a:t>
            </a:r>
            <a:endParaRPr sz="2000" b="1" dirty="0">
              <a:solidFill>
                <a:srgbClr val="040C28"/>
              </a:solidFill>
            </a:endParaRPr>
          </a:p>
          <a:p>
            <a:pPr marL="0" marR="0" lvl="0" indent="0" algn="l" rtl="0">
              <a:lnSpc>
                <a:spcPct val="100000"/>
              </a:lnSpc>
              <a:spcBef>
                <a:spcPts val="0"/>
              </a:spcBef>
              <a:spcAft>
                <a:spcPts val="0"/>
              </a:spcAft>
              <a:buNone/>
            </a:pPr>
            <a:r>
              <a:rPr lang="fr-FR" sz="2000" dirty="0">
                <a:solidFill>
                  <a:srgbClr val="040C28"/>
                </a:solidFill>
              </a:rPr>
              <a:t>Toutes les sensations que nous percevons influencent notre jugement : arômes, couleur, texture... Du côté des professionnels de l'alimentation, pour désigner cette qualité globale, on parle de qualité organoleptique.</a:t>
            </a:r>
            <a:endParaRPr sz="2000" dirty="0">
              <a:solidFill>
                <a:srgbClr val="040C28"/>
              </a:solidFill>
            </a:endParaRPr>
          </a:p>
          <a:p>
            <a:pPr marL="0" marR="0" lvl="0" indent="0" algn="l" rtl="0">
              <a:lnSpc>
                <a:spcPct val="100000"/>
              </a:lnSpc>
              <a:spcBef>
                <a:spcPts val="0"/>
              </a:spcBef>
              <a:spcAft>
                <a:spcPts val="0"/>
              </a:spcAft>
              <a:buNone/>
            </a:pPr>
            <a:endParaRPr sz="2000" dirty="0">
              <a:solidFill>
                <a:srgbClr val="040C28"/>
              </a:solidFill>
            </a:endParaRPr>
          </a:p>
          <a:p>
            <a:pPr marL="0" marR="0" lvl="0" indent="0" algn="l" rtl="0">
              <a:lnSpc>
                <a:spcPct val="100000"/>
              </a:lnSpc>
              <a:spcBef>
                <a:spcPts val="0"/>
              </a:spcBef>
              <a:spcAft>
                <a:spcPts val="0"/>
              </a:spcAft>
              <a:buNone/>
            </a:pPr>
            <a:r>
              <a:rPr lang="fr-FR" sz="2000" b="1" dirty="0">
                <a:solidFill>
                  <a:srgbClr val="040C28"/>
                </a:solidFill>
              </a:rPr>
              <a:t>« One </a:t>
            </a:r>
            <a:r>
              <a:rPr lang="fr-FR" sz="2000" b="1" dirty="0" err="1">
                <a:solidFill>
                  <a:srgbClr val="040C28"/>
                </a:solidFill>
              </a:rPr>
              <a:t>Health</a:t>
            </a:r>
            <a:r>
              <a:rPr lang="fr-FR" sz="2000" b="1" dirty="0">
                <a:solidFill>
                  <a:srgbClr val="040C28"/>
                </a:solidFill>
              </a:rPr>
              <a:t> » ou « une seule santé »</a:t>
            </a:r>
            <a:r>
              <a:rPr lang="fr-FR" sz="2000" dirty="0">
                <a:solidFill>
                  <a:srgbClr val="040C28"/>
                </a:solidFill>
              </a:rPr>
              <a:t> tient compte de ces liens complexes dans</a:t>
            </a:r>
            <a:r>
              <a:rPr lang="fr-FR" sz="2000" b="1" dirty="0">
                <a:solidFill>
                  <a:srgbClr val="040C28"/>
                </a:solidFill>
              </a:rPr>
              <a:t> une approche globale des enjeux sanitaires</a:t>
            </a:r>
            <a:r>
              <a:rPr lang="fr-FR" sz="2000" dirty="0">
                <a:solidFill>
                  <a:srgbClr val="040C28"/>
                </a:solidFill>
              </a:rPr>
              <a:t>. Celle-ci </a:t>
            </a:r>
            <a:r>
              <a:rPr lang="fr-FR" sz="2000" b="1" dirty="0">
                <a:solidFill>
                  <a:srgbClr val="040C28"/>
                </a:solidFill>
              </a:rPr>
              <a:t>inclue la santé des animaux, des végétaux et des êtres humains,</a:t>
            </a:r>
            <a:r>
              <a:rPr lang="fr-FR" sz="2000" dirty="0">
                <a:solidFill>
                  <a:srgbClr val="040C28"/>
                </a:solidFill>
              </a:rPr>
              <a:t> ainsi que les perturbations de l'environnement générées par l'activité humaine.</a:t>
            </a:r>
            <a:endParaRPr sz="2000" dirty="0">
              <a:solidFill>
                <a:srgbClr val="040C28"/>
              </a:solidFill>
            </a:endParaRPr>
          </a:p>
          <a:p>
            <a:pPr marL="0" marR="0" lvl="0" indent="0" algn="l" rtl="0">
              <a:lnSpc>
                <a:spcPct val="100000"/>
              </a:lnSpc>
              <a:spcBef>
                <a:spcPts val="0"/>
              </a:spcBef>
              <a:spcAft>
                <a:spcPts val="0"/>
              </a:spcAft>
              <a:buNone/>
            </a:pPr>
            <a:endParaRPr sz="2000" b="1" dirty="0">
              <a:solidFill>
                <a:srgbClr val="040C28"/>
              </a:solidFill>
            </a:endParaRPr>
          </a:p>
        </p:txBody>
      </p:sp>
      <p:sp>
        <p:nvSpPr>
          <p:cNvPr id="2" name="Espace réservé du pied de page 1">
            <a:extLst>
              <a:ext uri="{FF2B5EF4-FFF2-40B4-BE49-F238E27FC236}">
                <a16:creationId xmlns:a16="http://schemas.microsoft.com/office/drawing/2014/main" id="{5B6EE6E5-7C7F-4A03-96BA-3F7E2D0A22D0}"/>
              </a:ext>
            </a:extLst>
          </p:cNvPr>
          <p:cNvSpPr>
            <a:spLocks noGrp="1"/>
          </p:cNvSpPr>
          <p:nvPr>
            <p:ph type="ftr" sz="quarter" idx="11"/>
          </p:nvPr>
        </p:nvSpPr>
        <p:spPr>
          <a:xfrm>
            <a:off x="1942414" y="6135809"/>
            <a:ext cx="5913559"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152A7730-A528-4238-97D9-B4D2388858F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4</a:t>
            </a:fld>
            <a:endParaRPr lang="fr-F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354"/>
        <p:cNvGrpSpPr/>
        <p:nvPr/>
      </p:nvGrpSpPr>
      <p:grpSpPr>
        <a:xfrm>
          <a:off x="0" y="0"/>
          <a:ext cx="0" cy="0"/>
          <a:chOff x="0" y="0"/>
          <a:chExt cx="0" cy="0"/>
        </a:xfrm>
      </p:grpSpPr>
      <p:sp>
        <p:nvSpPr>
          <p:cNvPr id="355" name="Google Shape;355;p51"/>
          <p:cNvSpPr txBox="1">
            <a:spLocks noGrp="1"/>
          </p:cNvSpPr>
          <p:nvPr>
            <p:ph type="ctrTitle" idx="4294967295"/>
          </p:nvPr>
        </p:nvSpPr>
        <p:spPr>
          <a:xfrm>
            <a:off x="0" y="192088"/>
            <a:ext cx="8521700" cy="60261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fr-FR" sz="1400" b="1">
                <a:solidFill>
                  <a:srgbClr val="4A5E81"/>
                </a:solidFill>
                <a:highlight>
                  <a:srgbClr val="FFFFFF"/>
                </a:highlight>
              </a:rPr>
              <a:t>Article L3231-1</a:t>
            </a:r>
            <a:endParaRPr sz="1400" b="1">
              <a:solidFill>
                <a:srgbClr val="4A5E81"/>
              </a:solidFill>
              <a:highlight>
                <a:srgbClr val="FFFFFF"/>
              </a:highlight>
            </a:endParaRPr>
          </a:p>
          <a:p>
            <a:pPr marL="0" lvl="0" indent="0" algn="l" rtl="0">
              <a:lnSpc>
                <a:spcPct val="125000"/>
              </a:lnSpc>
              <a:spcBef>
                <a:spcPts val="0"/>
              </a:spcBef>
              <a:spcAft>
                <a:spcPts val="0"/>
              </a:spcAft>
              <a:buClr>
                <a:schemeClr val="dk1"/>
              </a:buClr>
              <a:buSzPts val="1100"/>
              <a:buFont typeface="Arial"/>
              <a:buNone/>
            </a:pPr>
            <a:endParaRPr sz="1200" b="1">
              <a:solidFill>
                <a:srgbClr val="D51622"/>
              </a:solidFill>
              <a:highlight>
                <a:srgbClr val="FFFFFF"/>
              </a:highlight>
            </a:endParaRPr>
          </a:p>
          <a:p>
            <a:pPr marL="0" lvl="0" indent="0" algn="l" rtl="0">
              <a:lnSpc>
                <a:spcPct val="115000"/>
              </a:lnSpc>
              <a:spcBef>
                <a:spcPts val="400"/>
              </a:spcBef>
              <a:spcAft>
                <a:spcPts val="0"/>
              </a:spcAft>
              <a:buClr>
                <a:schemeClr val="dk1"/>
              </a:buClr>
              <a:buSzPts val="1100"/>
              <a:buFont typeface="Arial"/>
              <a:buNone/>
            </a:pPr>
            <a:endParaRPr sz="120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fr-FR" sz="1200" u="sng">
                <a:solidFill>
                  <a:srgbClr val="4A5E81"/>
                </a:solidFill>
                <a:highlight>
                  <a:srgbClr val="FFFFFF"/>
                </a:highlight>
                <a:hlinkClick r:id="rId3">
                  <a:extLst>
                    <a:ext uri="{A12FA001-AC4F-418D-AE19-62706E023703}">
                      <ahyp:hlinkClr xmlns:ahyp="http://schemas.microsoft.com/office/drawing/2018/hyperlinkcolor" val="tx"/>
                    </a:ext>
                  </a:extLst>
                </a:hlinkClick>
              </a:rPr>
              <a:t>Modifié par LOI n°2018-938 du 30 octobre 2018 - art. 65</a:t>
            </a:r>
            <a:endParaRPr sz="1200" u="sng">
              <a:solidFill>
                <a:srgbClr val="4A5E81"/>
              </a:solidFill>
              <a:highlight>
                <a:srgbClr val="FFFFFF"/>
              </a:highlight>
            </a:endParaRPr>
          </a:p>
          <a:p>
            <a:pPr marL="241300" lvl="0" indent="0" algn="l" rtl="0">
              <a:lnSpc>
                <a:spcPct val="115000"/>
              </a:lnSpc>
              <a:spcBef>
                <a:spcPts val="400"/>
              </a:spcBef>
              <a:spcAft>
                <a:spcPts val="0"/>
              </a:spcAft>
              <a:buClr>
                <a:schemeClr val="dk1"/>
              </a:buClr>
              <a:buSzPts val="1100"/>
              <a:buFont typeface="Arial"/>
              <a:buNone/>
            </a:pPr>
            <a:r>
              <a:rPr lang="fr-FR" sz="1200">
                <a:highlight>
                  <a:srgbClr val="FFFFFF"/>
                </a:highlight>
              </a:rPr>
              <a:t>Un programme national relatif à la nutrition et à la santé est élaboré tous les cinq ans par le Gouvernement.</a:t>
            </a:r>
            <a:endParaRPr sz="1200">
              <a:highlight>
                <a:srgbClr val="FFFFFF"/>
              </a:highlight>
            </a:endParaRPr>
          </a:p>
          <a:p>
            <a:pPr marL="241300" lvl="0" indent="0" algn="l" rtl="0">
              <a:lnSpc>
                <a:spcPct val="115000"/>
              </a:lnSpc>
              <a:spcBef>
                <a:spcPts val="1100"/>
              </a:spcBef>
              <a:spcAft>
                <a:spcPts val="0"/>
              </a:spcAft>
              <a:buClr>
                <a:schemeClr val="dk1"/>
              </a:buClr>
              <a:buSzPts val="1100"/>
              <a:buFont typeface="Arial"/>
              <a:buNone/>
            </a:pPr>
            <a:r>
              <a:rPr lang="fr-FR" sz="1200">
                <a:highlight>
                  <a:srgbClr val="FFFFFF"/>
                </a:highlight>
              </a:rPr>
              <a:t>Ce programme définit les objectifs de la politique nutritionnelle du Gouvernement et prévoit les actions à mettre en œuvre afin de favoriser :</a:t>
            </a:r>
            <a:endParaRPr sz="1200">
              <a:highlight>
                <a:srgbClr val="FFFFFF"/>
              </a:highlight>
            </a:endParaRPr>
          </a:p>
          <a:p>
            <a:pPr marL="241300" lvl="0" indent="0" algn="l" rtl="0">
              <a:lnSpc>
                <a:spcPct val="115000"/>
              </a:lnSpc>
              <a:spcBef>
                <a:spcPts val="1100"/>
              </a:spcBef>
              <a:spcAft>
                <a:spcPts val="0"/>
              </a:spcAft>
              <a:buClr>
                <a:schemeClr val="dk1"/>
              </a:buClr>
              <a:buSzPts val="1100"/>
              <a:buFont typeface="Arial"/>
              <a:buNone/>
            </a:pPr>
            <a:r>
              <a:rPr lang="fr-FR" sz="1200">
                <a:highlight>
                  <a:srgbClr val="FFFFFF"/>
                </a:highlight>
              </a:rPr>
              <a:t>-l'éducation, l'information et l'orientation de la population, notamment par le biais de recommandations en matière nutritionnelle, y compris portant sur l'activité physique ;</a:t>
            </a:r>
            <a:endParaRPr sz="1200">
              <a:highlight>
                <a:srgbClr val="FFFFFF"/>
              </a:highlight>
            </a:endParaRPr>
          </a:p>
          <a:p>
            <a:pPr marL="241300" lvl="0" indent="0" algn="l" rtl="0">
              <a:lnSpc>
                <a:spcPct val="115000"/>
              </a:lnSpc>
              <a:spcBef>
                <a:spcPts val="1100"/>
              </a:spcBef>
              <a:spcAft>
                <a:spcPts val="0"/>
              </a:spcAft>
              <a:buClr>
                <a:schemeClr val="dk1"/>
              </a:buClr>
              <a:buSzPts val="1100"/>
              <a:buFont typeface="Arial"/>
              <a:buNone/>
            </a:pPr>
            <a:r>
              <a:rPr lang="fr-FR" sz="1200">
                <a:highlight>
                  <a:srgbClr val="FFFFFF"/>
                </a:highlight>
              </a:rPr>
              <a:t>-la création d'un environnement favorable au respect des recommandations nutritionnelles ;</a:t>
            </a:r>
            <a:endParaRPr sz="1200">
              <a:highlight>
                <a:srgbClr val="FFFFFF"/>
              </a:highlight>
            </a:endParaRPr>
          </a:p>
          <a:p>
            <a:pPr marL="241300" lvl="0" indent="0" algn="l" rtl="0">
              <a:lnSpc>
                <a:spcPct val="115000"/>
              </a:lnSpc>
              <a:spcBef>
                <a:spcPts val="1100"/>
              </a:spcBef>
              <a:spcAft>
                <a:spcPts val="0"/>
              </a:spcAft>
              <a:buClr>
                <a:schemeClr val="dk1"/>
              </a:buClr>
              <a:buSzPts val="1100"/>
              <a:buFont typeface="Arial"/>
              <a:buNone/>
            </a:pPr>
            <a:r>
              <a:rPr lang="fr-FR" sz="1200">
                <a:highlight>
                  <a:srgbClr val="FFFFFF"/>
                </a:highlight>
              </a:rPr>
              <a:t>-la prévention, le dépistage et la prise en charge des troubles nutritionnels dans le système de santé ;</a:t>
            </a:r>
            <a:endParaRPr sz="1200">
              <a:highlight>
                <a:srgbClr val="FFFFFF"/>
              </a:highlight>
            </a:endParaRPr>
          </a:p>
          <a:p>
            <a:pPr marL="241300" lvl="0" indent="0" algn="l" rtl="0">
              <a:lnSpc>
                <a:spcPct val="115000"/>
              </a:lnSpc>
              <a:spcBef>
                <a:spcPts val="1100"/>
              </a:spcBef>
              <a:spcAft>
                <a:spcPts val="0"/>
              </a:spcAft>
              <a:buClr>
                <a:schemeClr val="dk1"/>
              </a:buClr>
              <a:buSzPts val="1100"/>
              <a:buFont typeface="Arial"/>
              <a:buNone/>
            </a:pPr>
            <a:r>
              <a:rPr lang="fr-FR" sz="1200">
                <a:highlight>
                  <a:srgbClr val="FFFFFF"/>
                </a:highlight>
              </a:rPr>
              <a:t>-la mise en place d'un système de surveillance de l'état nutritionnel de la population et de ses déterminants ;</a:t>
            </a:r>
            <a:endParaRPr sz="1200">
              <a:highlight>
                <a:srgbClr val="FFFFFF"/>
              </a:highlight>
            </a:endParaRPr>
          </a:p>
          <a:p>
            <a:pPr marL="241300" lvl="0" indent="0" algn="l" rtl="0">
              <a:lnSpc>
                <a:spcPct val="115000"/>
              </a:lnSpc>
              <a:spcBef>
                <a:spcPts val="1100"/>
              </a:spcBef>
              <a:spcAft>
                <a:spcPts val="0"/>
              </a:spcAft>
              <a:buClr>
                <a:schemeClr val="dk1"/>
              </a:buClr>
              <a:buSzPts val="1100"/>
              <a:buFont typeface="Arial"/>
              <a:buNone/>
            </a:pPr>
            <a:r>
              <a:rPr lang="fr-FR" sz="1200">
                <a:highlight>
                  <a:srgbClr val="FFFFFF"/>
                </a:highlight>
              </a:rPr>
              <a:t>-le développement de la formation et de la recherche en nutrition humaine ;</a:t>
            </a:r>
            <a:endParaRPr sz="1200">
              <a:highlight>
                <a:srgbClr val="FFFFFF"/>
              </a:highlight>
            </a:endParaRPr>
          </a:p>
          <a:p>
            <a:pPr marL="241300" lvl="0" indent="0" algn="l" rtl="0">
              <a:lnSpc>
                <a:spcPct val="115000"/>
              </a:lnSpc>
              <a:spcBef>
                <a:spcPts val="1100"/>
              </a:spcBef>
              <a:spcAft>
                <a:spcPts val="0"/>
              </a:spcAft>
              <a:buClr>
                <a:schemeClr val="dk1"/>
              </a:buClr>
              <a:buSzPts val="1100"/>
              <a:buFont typeface="Arial"/>
              <a:buNone/>
            </a:pPr>
            <a:r>
              <a:rPr lang="fr-FR" sz="1200">
                <a:highlight>
                  <a:srgbClr val="FFFFFF"/>
                </a:highlight>
              </a:rPr>
              <a:t>-la lutte contre la précarité alimentaire.</a:t>
            </a:r>
            <a:endParaRPr sz="1200">
              <a:highlight>
                <a:srgbClr val="FFFFFF"/>
              </a:highlight>
            </a:endParaRPr>
          </a:p>
          <a:p>
            <a:pPr marL="241300" lvl="0" indent="0" algn="l" rtl="0">
              <a:lnSpc>
                <a:spcPct val="115000"/>
              </a:lnSpc>
              <a:spcBef>
                <a:spcPts val="1100"/>
              </a:spcBef>
              <a:spcAft>
                <a:spcPts val="0"/>
              </a:spcAft>
              <a:buClr>
                <a:schemeClr val="dk1"/>
              </a:buClr>
              <a:buSzPts val="1100"/>
              <a:buFont typeface="Arial"/>
              <a:buNone/>
            </a:pPr>
            <a:r>
              <a:rPr lang="fr-FR" sz="1200">
                <a:highlight>
                  <a:srgbClr val="FFFFFF"/>
                </a:highlight>
              </a:rPr>
              <a:t>Les actions arrêtées dans le domaine de l'alimentation sont également inscrites dans le programme national pour l'alimentation défini au III de l'article L. 1 du code rural et de la pêche maritime.</a:t>
            </a:r>
            <a:endParaRPr sz="1200">
              <a:highlight>
                <a:srgbClr val="FFFFFF"/>
              </a:highlight>
            </a:endParaRPr>
          </a:p>
          <a:p>
            <a:pPr marL="0" lvl="0" indent="0" algn="ctr" rtl="0">
              <a:spcBef>
                <a:spcPts val="1100"/>
              </a:spcBef>
              <a:spcAft>
                <a:spcPts val="0"/>
              </a:spcAft>
              <a:buNone/>
            </a:pPr>
            <a:endParaRPr/>
          </a:p>
        </p:txBody>
      </p:sp>
      <p:sp>
        <p:nvSpPr>
          <p:cNvPr id="2" name="Espace réservé du pied de page 1">
            <a:extLst>
              <a:ext uri="{FF2B5EF4-FFF2-40B4-BE49-F238E27FC236}">
                <a16:creationId xmlns:a16="http://schemas.microsoft.com/office/drawing/2014/main" id="{CBF82C59-0EB5-4C30-BCF4-46810E926F2F}"/>
              </a:ext>
            </a:extLst>
          </p:cNvPr>
          <p:cNvSpPr>
            <a:spLocks noGrp="1"/>
          </p:cNvSpPr>
          <p:nvPr>
            <p:ph type="ftr" sz="quarter" idx="11"/>
          </p:nvPr>
        </p:nvSpPr>
        <p:spPr>
          <a:xfrm>
            <a:off x="1942415" y="6135809"/>
            <a:ext cx="5933224"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4E7F3E42-B85E-45B6-8758-414D398D034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40</a:t>
            </a:fld>
            <a:endParaRPr lang="fr-F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2" name="Google Shape;362;p52"/>
          <p:cNvSpPr txBox="1">
            <a:spLocks noGrp="1"/>
          </p:cNvSpPr>
          <p:nvPr>
            <p:ph type="subTitle" idx="1"/>
          </p:nvPr>
        </p:nvSpPr>
        <p:spPr>
          <a:xfrm>
            <a:off x="1007250" y="1052200"/>
            <a:ext cx="7129500" cy="5047500"/>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spcBef>
                <a:spcPts val="0"/>
              </a:spcBef>
              <a:spcAft>
                <a:spcPts val="0"/>
              </a:spcAft>
              <a:buClr>
                <a:schemeClr val="dk1"/>
              </a:buClr>
              <a:buSzPct val="100000"/>
              <a:buNone/>
            </a:pPr>
            <a:br>
              <a:rPr lang="fr-FR" sz="1400" b="1">
                <a:solidFill>
                  <a:schemeClr val="dk1"/>
                </a:solidFill>
              </a:rPr>
            </a:br>
            <a:r>
              <a:rPr lang="fr-FR" sz="2550">
                <a:solidFill>
                  <a:schemeClr val="dk1"/>
                </a:solidFill>
              </a:rPr>
              <a:t>« </a:t>
            </a:r>
            <a:r>
              <a:rPr lang="fr-FR" sz="2550" i="1">
                <a:solidFill>
                  <a:schemeClr val="dk1"/>
                </a:solidFill>
              </a:rPr>
              <a:t>Le programme national pour l'alimentation (</a:t>
            </a:r>
            <a:r>
              <a:rPr lang="fr-FR" sz="2550" b="1" i="1">
                <a:solidFill>
                  <a:schemeClr val="dk1"/>
                </a:solidFill>
              </a:rPr>
              <a:t>PNA</a:t>
            </a:r>
            <a:r>
              <a:rPr lang="fr-FR" sz="2550" i="1">
                <a:solidFill>
                  <a:schemeClr val="dk1"/>
                </a:solidFill>
              </a:rPr>
              <a:t>)</a:t>
            </a:r>
            <a:r>
              <a:rPr lang="fr-FR" sz="2550" b="1" i="1">
                <a:solidFill>
                  <a:schemeClr val="dk1"/>
                </a:solidFill>
              </a:rPr>
              <a:t> prend en compte </a:t>
            </a:r>
            <a:r>
              <a:rPr lang="fr-FR" sz="2550" i="1">
                <a:solidFill>
                  <a:schemeClr val="dk1"/>
                </a:solidFill>
              </a:rPr>
              <a:t>notamment la </a:t>
            </a:r>
            <a:r>
              <a:rPr lang="fr-FR" sz="2550" b="1" i="1">
                <a:solidFill>
                  <a:schemeClr val="dk1"/>
                </a:solidFill>
              </a:rPr>
              <a:t>souveraineté alimentaire</a:t>
            </a:r>
            <a:r>
              <a:rPr lang="fr-FR" sz="2550" i="1">
                <a:solidFill>
                  <a:schemeClr val="dk1"/>
                </a:solidFill>
              </a:rPr>
              <a:t>, </a:t>
            </a:r>
            <a:r>
              <a:rPr lang="fr-FR" sz="2550" b="1" i="1">
                <a:solidFill>
                  <a:schemeClr val="dk1"/>
                </a:solidFill>
              </a:rPr>
              <a:t>la justice sociale</a:t>
            </a:r>
            <a:r>
              <a:rPr lang="fr-FR" sz="2550" i="1">
                <a:solidFill>
                  <a:schemeClr val="dk1"/>
                </a:solidFill>
              </a:rPr>
              <a:t>, </a:t>
            </a:r>
            <a:r>
              <a:rPr lang="fr-FR" sz="2550" b="1" i="1">
                <a:solidFill>
                  <a:schemeClr val="dk1"/>
                </a:solidFill>
              </a:rPr>
              <a:t>l'éducation alimentaire de la jeunesse</a:t>
            </a:r>
            <a:r>
              <a:rPr lang="fr-FR" sz="2550" i="1">
                <a:solidFill>
                  <a:schemeClr val="dk1"/>
                </a:solidFill>
              </a:rPr>
              <a:t>, notamment la promotion des savoir-faire liés à l'alimentation et la lutte contre le gaspillage alimentaire. </a:t>
            </a:r>
            <a:endParaRPr sz="2550"/>
          </a:p>
          <a:p>
            <a:pPr marL="0" lvl="0" indent="0" algn="ctr" rtl="0">
              <a:spcBef>
                <a:spcPts val="392"/>
              </a:spcBef>
              <a:spcAft>
                <a:spcPts val="0"/>
              </a:spcAft>
              <a:buClr>
                <a:srgbClr val="888888"/>
              </a:buClr>
              <a:buSzPct val="109803"/>
              <a:buNone/>
            </a:pPr>
            <a:endParaRPr sz="2550" i="1">
              <a:solidFill>
                <a:schemeClr val="dk1"/>
              </a:solidFill>
            </a:endParaRPr>
          </a:p>
          <a:p>
            <a:pPr marL="0" lvl="0" indent="0" algn="ctr" rtl="0">
              <a:spcBef>
                <a:spcPts val="392"/>
              </a:spcBef>
              <a:spcAft>
                <a:spcPts val="0"/>
              </a:spcAft>
              <a:buClr>
                <a:schemeClr val="dk1"/>
              </a:buClr>
              <a:buSzPct val="109803"/>
              <a:buNone/>
            </a:pPr>
            <a:r>
              <a:rPr lang="fr-FR" sz="2550" b="1" i="1">
                <a:solidFill>
                  <a:schemeClr val="dk1"/>
                </a:solidFill>
              </a:rPr>
              <a:t>Pour assurer l'ancrage territorial de cette politique</a:t>
            </a:r>
            <a:r>
              <a:rPr lang="fr-FR" sz="2550" i="1">
                <a:solidFill>
                  <a:schemeClr val="dk1"/>
                </a:solidFill>
              </a:rPr>
              <a:t>, </a:t>
            </a:r>
            <a:r>
              <a:rPr lang="fr-FR" sz="2550" b="1" i="1">
                <a:solidFill>
                  <a:schemeClr val="dk1"/>
                </a:solidFill>
              </a:rPr>
              <a:t>il précise les modalités permettant d'associer les collectivités territoriales à la réalisation de ces objectifs</a:t>
            </a:r>
            <a:r>
              <a:rPr lang="fr-FR" sz="2550" i="1">
                <a:solidFill>
                  <a:schemeClr val="dk1"/>
                </a:solidFill>
              </a:rPr>
              <a:t>.</a:t>
            </a:r>
            <a:endParaRPr sz="2550" i="1">
              <a:solidFill>
                <a:schemeClr val="dk1"/>
              </a:solidFill>
            </a:endParaRPr>
          </a:p>
          <a:p>
            <a:pPr marL="0" lvl="0" indent="0" algn="ctr" rtl="0">
              <a:spcBef>
                <a:spcPts val="392"/>
              </a:spcBef>
              <a:spcAft>
                <a:spcPts val="0"/>
              </a:spcAft>
              <a:buClr>
                <a:schemeClr val="dk1"/>
              </a:buClr>
              <a:buSzPct val="109803"/>
              <a:buNone/>
            </a:pPr>
            <a:endParaRPr sz="2550" i="1">
              <a:solidFill>
                <a:schemeClr val="dk1"/>
              </a:solidFill>
            </a:endParaRPr>
          </a:p>
          <a:p>
            <a:pPr marL="0" lvl="0" indent="0" algn="ctr" rtl="0">
              <a:spcBef>
                <a:spcPts val="392"/>
              </a:spcBef>
              <a:spcAft>
                <a:spcPts val="0"/>
              </a:spcAft>
              <a:buClr>
                <a:schemeClr val="dk1"/>
              </a:buClr>
              <a:buSzPct val="109803"/>
              <a:buNone/>
            </a:pPr>
            <a:r>
              <a:rPr lang="fr-FR" sz="2550" i="1">
                <a:solidFill>
                  <a:schemeClr val="dk1"/>
                </a:solidFill>
              </a:rPr>
              <a:t> </a:t>
            </a:r>
            <a:r>
              <a:rPr lang="fr-FR" sz="2550" b="1" i="1">
                <a:solidFill>
                  <a:schemeClr val="dk1"/>
                </a:solidFill>
              </a:rPr>
              <a:t>Il propose des catégories d'actions dans les domaines de l'éducation et de l'information</a:t>
            </a:r>
            <a:r>
              <a:rPr lang="fr-FR" sz="2550" i="1">
                <a:solidFill>
                  <a:schemeClr val="dk1"/>
                </a:solidFill>
              </a:rPr>
              <a:t> pour promouvoir l'équilibre et la diversité alimentaires, l'achat de produits locaux et de saison ainsi que la qualité nutritionnelle et organoleptique de l'offre alimentaire, dans le respect des orientations du programme national relatif à la nutrition et à la santé défini au même article L. 3231-1</a:t>
            </a:r>
            <a:r>
              <a:rPr lang="fr-FR" sz="2550">
                <a:solidFill>
                  <a:schemeClr val="dk1"/>
                </a:solidFill>
              </a:rPr>
              <a:t>. »</a:t>
            </a:r>
            <a:endParaRPr sz="2550"/>
          </a:p>
          <a:p>
            <a:pPr marL="0" lvl="0" indent="0" algn="ctr" rtl="0">
              <a:spcBef>
                <a:spcPts val="196"/>
              </a:spcBef>
              <a:spcAft>
                <a:spcPts val="0"/>
              </a:spcAft>
              <a:buClr>
                <a:schemeClr val="dk1"/>
              </a:buClr>
              <a:buSzPct val="54901"/>
              <a:buNone/>
            </a:pPr>
            <a:br>
              <a:rPr lang="fr-FR" sz="2550">
                <a:solidFill>
                  <a:schemeClr val="dk1"/>
                </a:solidFill>
              </a:rPr>
            </a:br>
            <a:endParaRPr sz="2550">
              <a:solidFill>
                <a:schemeClr val="dk1"/>
              </a:solidFill>
            </a:endParaRPr>
          </a:p>
          <a:p>
            <a:pPr marL="0" lvl="0" indent="0" algn="ctr" rtl="0">
              <a:spcBef>
                <a:spcPts val="196"/>
              </a:spcBef>
              <a:spcAft>
                <a:spcPts val="0"/>
              </a:spcAft>
              <a:buClr>
                <a:srgbClr val="888888"/>
              </a:buClr>
              <a:buSzPct val="100000"/>
              <a:buNone/>
            </a:pPr>
            <a:endParaRPr sz="1400">
              <a:solidFill>
                <a:schemeClr val="dk1"/>
              </a:solidFill>
            </a:endParaRPr>
          </a:p>
        </p:txBody>
      </p:sp>
      <p:sp>
        <p:nvSpPr>
          <p:cNvPr id="361" name="Google Shape;361;p52"/>
          <p:cNvSpPr txBox="1">
            <a:spLocks noGrp="1"/>
          </p:cNvSpPr>
          <p:nvPr>
            <p:ph type="ctrTitle" idx="4294967295"/>
          </p:nvPr>
        </p:nvSpPr>
        <p:spPr>
          <a:xfrm>
            <a:off x="0" y="139700"/>
            <a:ext cx="7772400" cy="65563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3333FF"/>
              </a:buClr>
              <a:buSzPct val="183333"/>
              <a:buFont typeface="Calibri"/>
              <a:buNone/>
            </a:pPr>
            <a:endParaRPr sz="2400" b="1">
              <a:solidFill>
                <a:srgbClr val="3333FF"/>
              </a:solidFill>
            </a:endParaRPr>
          </a:p>
          <a:p>
            <a:pPr marL="0" lvl="0" indent="0" algn="ctr" rtl="0">
              <a:spcBef>
                <a:spcPts val="0"/>
              </a:spcBef>
              <a:spcAft>
                <a:spcPts val="0"/>
              </a:spcAft>
              <a:buClr>
                <a:srgbClr val="3333FF"/>
              </a:buClr>
              <a:buSzPct val="166037"/>
              <a:buFont typeface="Calibri"/>
              <a:buNone/>
            </a:pPr>
            <a:r>
              <a:rPr lang="fr-FR" sz="2650" b="1">
                <a:solidFill>
                  <a:srgbClr val="3333FF"/>
                </a:solidFill>
              </a:rPr>
              <a:t>Article intégré à la loi « Climat et Résilience » - 2</a:t>
            </a:r>
            <a:endParaRPr sz="2650" b="1">
              <a:solidFill>
                <a:srgbClr val="3333FF"/>
              </a:solidFill>
            </a:endParaRPr>
          </a:p>
          <a:p>
            <a:pPr marL="0" lvl="0" indent="0" algn="ctr" rtl="0">
              <a:spcBef>
                <a:spcPts val="0"/>
              </a:spcBef>
              <a:spcAft>
                <a:spcPts val="0"/>
              </a:spcAft>
              <a:buClr>
                <a:srgbClr val="3333FF"/>
              </a:buClr>
              <a:buSzPct val="183333"/>
              <a:buFont typeface="Calibri"/>
              <a:buNone/>
            </a:pPr>
            <a:endParaRPr sz="2400" b="1">
              <a:solidFill>
                <a:srgbClr val="3333FF"/>
              </a:solidFill>
            </a:endParaRPr>
          </a:p>
        </p:txBody>
      </p:sp>
      <p:sp>
        <p:nvSpPr>
          <p:cNvPr id="2" name="Espace réservé du pied de page 1">
            <a:extLst>
              <a:ext uri="{FF2B5EF4-FFF2-40B4-BE49-F238E27FC236}">
                <a16:creationId xmlns:a16="http://schemas.microsoft.com/office/drawing/2014/main" id="{E6A630C7-55F2-466A-96AE-D7C493CA0693}"/>
              </a:ext>
            </a:extLst>
          </p:cNvPr>
          <p:cNvSpPr>
            <a:spLocks noGrp="1"/>
          </p:cNvSpPr>
          <p:nvPr>
            <p:ph type="ftr" sz="quarter" idx="11"/>
          </p:nvPr>
        </p:nvSpPr>
        <p:spPr>
          <a:xfrm>
            <a:off x="1942414" y="6135809"/>
            <a:ext cx="5923391"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180060B4-74A4-48FE-8AAC-BCD906F9E1D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41</a:t>
            </a:fld>
            <a:endParaRPr lang="fr-F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70" name="Google Shape;370;p53"/>
          <p:cNvSpPr txBox="1">
            <a:spLocks noGrp="1"/>
          </p:cNvSpPr>
          <p:nvPr>
            <p:ph type="subTitle" idx="1"/>
          </p:nvPr>
        </p:nvSpPr>
        <p:spPr>
          <a:xfrm>
            <a:off x="857224" y="1714488"/>
            <a:ext cx="7129500" cy="3143400"/>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chemeClr val="dk1"/>
              </a:buClr>
              <a:buSzPts val="2000"/>
              <a:buNone/>
            </a:pPr>
            <a:br>
              <a:rPr lang="fr-FR" sz="2000">
                <a:solidFill>
                  <a:schemeClr val="dk1"/>
                </a:solidFill>
              </a:rPr>
            </a:br>
            <a:r>
              <a:rPr lang="fr-FR" sz="2000">
                <a:solidFill>
                  <a:schemeClr val="dk1"/>
                </a:solidFill>
              </a:rPr>
              <a:t>2° Le troisième alinéa est complété par une phrase ainsi rédigée :</a:t>
            </a:r>
            <a:endParaRPr/>
          </a:p>
          <a:p>
            <a:pPr marL="0" lvl="0" indent="0" algn="ctr" rtl="0">
              <a:spcBef>
                <a:spcPts val="400"/>
              </a:spcBef>
              <a:spcAft>
                <a:spcPts val="0"/>
              </a:spcAft>
              <a:buClr>
                <a:srgbClr val="888888"/>
              </a:buClr>
              <a:buSzPts val="2000"/>
              <a:buNone/>
            </a:pPr>
            <a:endParaRPr sz="2000">
              <a:solidFill>
                <a:schemeClr val="dk1"/>
              </a:solidFill>
            </a:endParaRPr>
          </a:p>
          <a:p>
            <a:pPr marL="0" lvl="0" indent="0" algn="ctr" rtl="0">
              <a:spcBef>
                <a:spcPts val="400"/>
              </a:spcBef>
              <a:spcAft>
                <a:spcPts val="0"/>
              </a:spcAft>
              <a:buClr>
                <a:schemeClr val="dk1"/>
              </a:buClr>
              <a:buSzPts val="2000"/>
              <a:buNone/>
            </a:pPr>
            <a:r>
              <a:rPr lang="fr-FR" sz="2000">
                <a:solidFill>
                  <a:schemeClr val="dk1"/>
                </a:solidFill>
              </a:rPr>
              <a:t> « </a:t>
            </a:r>
            <a:r>
              <a:rPr lang="fr-FR" sz="2000" b="1" i="1">
                <a:solidFill>
                  <a:schemeClr val="dk1"/>
                </a:solidFill>
              </a:rPr>
              <a:t>Il favorise la diversité des cultures</a:t>
            </a:r>
            <a:r>
              <a:rPr lang="fr-FR" sz="2000" i="1">
                <a:solidFill>
                  <a:schemeClr val="dk1"/>
                </a:solidFill>
              </a:rPr>
              <a:t>, afin de renforcer la richesse agronomique et la biodiversité cultivée et élevée en France, en priorité pour les cultures pour lesquelles la consommation alimentaire est majoritairement assurée par des produits importés, notamment en raison d'un défaut de compétitivité. </a:t>
            </a:r>
            <a:r>
              <a:rPr lang="fr-FR" sz="2000">
                <a:solidFill>
                  <a:schemeClr val="dk1"/>
                </a:solidFill>
              </a:rPr>
              <a:t>»</a:t>
            </a:r>
            <a:endParaRPr/>
          </a:p>
          <a:p>
            <a:pPr marL="0" lvl="0" indent="0" algn="ctr" rtl="0">
              <a:spcBef>
                <a:spcPts val="280"/>
              </a:spcBef>
              <a:spcAft>
                <a:spcPts val="0"/>
              </a:spcAft>
              <a:buClr>
                <a:srgbClr val="888888"/>
              </a:buClr>
              <a:buSzPts val="1400"/>
              <a:buNone/>
            </a:pPr>
            <a:endParaRPr sz="1400">
              <a:solidFill>
                <a:schemeClr val="dk1"/>
              </a:solidFill>
            </a:endParaRPr>
          </a:p>
        </p:txBody>
      </p:sp>
      <p:sp>
        <p:nvSpPr>
          <p:cNvPr id="369" name="Google Shape;369;p53"/>
          <p:cNvSpPr txBox="1">
            <a:spLocks noGrp="1"/>
          </p:cNvSpPr>
          <p:nvPr>
            <p:ph type="ctrTitle" idx="4294967295"/>
          </p:nvPr>
        </p:nvSpPr>
        <p:spPr>
          <a:xfrm>
            <a:off x="0" y="357188"/>
            <a:ext cx="7772400" cy="65563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3333FF"/>
              </a:buClr>
              <a:buSzPts val="4400"/>
              <a:buFont typeface="Calibri"/>
              <a:buNone/>
            </a:pPr>
            <a:r>
              <a:rPr lang="fr-FR" sz="2400" b="1">
                <a:solidFill>
                  <a:srgbClr val="3333FF"/>
                </a:solidFill>
              </a:rPr>
              <a:t> Article intégré à la loi « Climat et Résilience » - 3</a:t>
            </a:r>
            <a:endParaRPr sz="2400" b="1">
              <a:solidFill>
                <a:srgbClr val="3333FF"/>
              </a:solidFill>
            </a:endParaRPr>
          </a:p>
        </p:txBody>
      </p:sp>
      <p:sp>
        <p:nvSpPr>
          <p:cNvPr id="2" name="Espace réservé du pied de page 1">
            <a:extLst>
              <a:ext uri="{FF2B5EF4-FFF2-40B4-BE49-F238E27FC236}">
                <a16:creationId xmlns:a16="http://schemas.microsoft.com/office/drawing/2014/main" id="{71FCE61A-9A75-4104-BFC3-0E00511F9154}"/>
              </a:ext>
            </a:extLst>
          </p:cNvPr>
          <p:cNvSpPr>
            <a:spLocks noGrp="1"/>
          </p:cNvSpPr>
          <p:nvPr>
            <p:ph type="ftr" sz="quarter" idx="11"/>
          </p:nvPr>
        </p:nvSpPr>
        <p:spPr>
          <a:xfrm>
            <a:off x="1942414" y="6135809"/>
            <a:ext cx="5903727"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C7D3FF94-7BEB-4D93-9D90-9BAE507AEDF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42</a:t>
            </a:fld>
            <a:endParaRPr lang="fr-F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8" name="Google Shape;378;p54"/>
          <p:cNvSpPr txBox="1">
            <a:spLocks noGrp="1"/>
          </p:cNvSpPr>
          <p:nvPr>
            <p:ph type="subTitle" idx="1"/>
          </p:nvPr>
        </p:nvSpPr>
        <p:spPr>
          <a:xfrm>
            <a:off x="857224" y="1071546"/>
            <a:ext cx="7129500" cy="5214900"/>
          </a:xfrm>
          <a:prstGeom prst="rect">
            <a:avLst/>
          </a:prstGeom>
          <a:noFill/>
          <a:ln>
            <a:noFill/>
          </a:ln>
        </p:spPr>
        <p:txBody>
          <a:bodyPr spcFirstLastPara="1" wrap="square" lIns="91425" tIns="45700" rIns="91425" bIns="45700" anchor="t" anchorCtr="0">
            <a:normAutofit fontScale="85000" lnSpcReduction="10000"/>
          </a:bodyPr>
          <a:lstStyle/>
          <a:p>
            <a:pPr marL="0" lvl="0" indent="0" algn="ctr" rtl="0">
              <a:spcBef>
                <a:spcPts val="0"/>
              </a:spcBef>
              <a:spcAft>
                <a:spcPts val="0"/>
              </a:spcAft>
              <a:buClr>
                <a:srgbClr val="888888"/>
              </a:buClr>
              <a:buSzPct val="100000"/>
              <a:buNone/>
            </a:pPr>
            <a:endParaRPr sz="1400"/>
          </a:p>
          <a:p>
            <a:pPr marL="0" lvl="0" indent="0" algn="ctr" rtl="0">
              <a:spcBef>
                <a:spcPts val="400"/>
              </a:spcBef>
              <a:spcAft>
                <a:spcPts val="0"/>
              </a:spcAft>
              <a:buClr>
                <a:schemeClr val="dk1"/>
              </a:buClr>
              <a:buSzPct val="72350"/>
              <a:buNone/>
            </a:pPr>
            <a:r>
              <a:rPr lang="fr-FR" sz="2764">
                <a:solidFill>
                  <a:schemeClr val="dk1"/>
                </a:solidFill>
              </a:rPr>
              <a:t>Le </a:t>
            </a:r>
            <a:r>
              <a:rPr lang="fr-FR" sz="2764" b="1">
                <a:solidFill>
                  <a:schemeClr val="dk1"/>
                </a:solidFill>
              </a:rPr>
              <a:t>CNA</a:t>
            </a:r>
            <a:r>
              <a:rPr lang="fr-FR" sz="2764">
                <a:solidFill>
                  <a:schemeClr val="dk1"/>
                </a:solidFill>
              </a:rPr>
              <a:t> a identifié </a:t>
            </a:r>
            <a:r>
              <a:rPr lang="fr-FR" sz="2764" b="1">
                <a:solidFill>
                  <a:schemeClr val="dk1"/>
                </a:solidFill>
              </a:rPr>
              <a:t>17 objectifs‍ structurés autour de 6 axes</a:t>
            </a:r>
            <a:r>
              <a:rPr lang="fr-FR" sz="2764">
                <a:solidFill>
                  <a:schemeClr val="dk1"/>
                </a:solidFill>
              </a:rPr>
              <a:t> qui pourrait servir de base au SNANC :</a:t>
            </a:r>
            <a:endParaRPr sz="2764">
              <a:solidFill>
                <a:schemeClr val="dk1"/>
              </a:solidFill>
            </a:endParaRPr>
          </a:p>
          <a:p>
            <a:pPr marL="0" lvl="0" indent="0" algn="ctr" rtl="0">
              <a:spcBef>
                <a:spcPts val="400"/>
              </a:spcBef>
              <a:spcAft>
                <a:spcPts val="0"/>
              </a:spcAft>
              <a:buClr>
                <a:schemeClr val="dk1"/>
              </a:buClr>
              <a:buSzPct val="72350"/>
              <a:buNone/>
            </a:pPr>
            <a:endParaRPr sz="2764">
              <a:solidFill>
                <a:schemeClr val="dk1"/>
              </a:solidFill>
            </a:endParaRPr>
          </a:p>
          <a:p>
            <a:pPr marL="2743200" lvl="0" indent="-364639" algn="l" rtl="0">
              <a:spcBef>
                <a:spcPts val="400"/>
              </a:spcBef>
              <a:spcAft>
                <a:spcPts val="0"/>
              </a:spcAft>
              <a:buClr>
                <a:schemeClr val="dk1"/>
              </a:buClr>
              <a:buSzPct val="100000"/>
              <a:buAutoNum type="arabicPeriod"/>
            </a:pPr>
            <a:r>
              <a:rPr lang="fr-FR" sz="2764">
                <a:solidFill>
                  <a:schemeClr val="dk1"/>
                </a:solidFill>
              </a:rPr>
              <a:t>Gouvernance</a:t>
            </a:r>
            <a:endParaRPr sz="2764">
              <a:solidFill>
                <a:schemeClr val="dk1"/>
              </a:solidFill>
            </a:endParaRPr>
          </a:p>
          <a:p>
            <a:pPr marL="2743200" lvl="0" indent="-364639" algn="l" rtl="0">
              <a:spcBef>
                <a:spcPts val="0"/>
              </a:spcBef>
              <a:spcAft>
                <a:spcPts val="0"/>
              </a:spcAft>
              <a:buClr>
                <a:schemeClr val="dk1"/>
              </a:buClr>
              <a:buSzPct val="100000"/>
              <a:buAutoNum type="arabicPeriod"/>
            </a:pPr>
            <a:r>
              <a:rPr lang="fr-FR" sz="2764">
                <a:solidFill>
                  <a:schemeClr val="dk1"/>
                </a:solidFill>
              </a:rPr>
              <a:t>Mieux produire</a:t>
            </a:r>
            <a:endParaRPr sz="2764">
              <a:solidFill>
                <a:schemeClr val="dk1"/>
              </a:solidFill>
            </a:endParaRPr>
          </a:p>
          <a:p>
            <a:pPr marL="2743200" lvl="0" indent="-364639" algn="l" rtl="0">
              <a:spcBef>
                <a:spcPts val="0"/>
              </a:spcBef>
              <a:spcAft>
                <a:spcPts val="0"/>
              </a:spcAft>
              <a:buClr>
                <a:schemeClr val="dk1"/>
              </a:buClr>
              <a:buSzPct val="100000"/>
              <a:buAutoNum type="arabicPeriod"/>
            </a:pPr>
            <a:r>
              <a:rPr lang="fr-FR" sz="2764">
                <a:solidFill>
                  <a:schemeClr val="dk1"/>
                </a:solidFill>
              </a:rPr>
              <a:t>Mieux transformer</a:t>
            </a:r>
            <a:endParaRPr sz="2764">
              <a:solidFill>
                <a:schemeClr val="dk1"/>
              </a:solidFill>
            </a:endParaRPr>
          </a:p>
          <a:p>
            <a:pPr marL="2743200" lvl="0" indent="-364639" algn="l" rtl="0">
              <a:spcBef>
                <a:spcPts val="0"/>
              </a:spcBef>
              <a:spcAft>
                <a:spcPts val="0"/>
              </a:spcAft>
              <a:buClr>
                <a:schemeClr val="dk1"/>
              </a:buClr>
              <a:buSzPct val="100000"/>
              <a:buAutoNum type="arabicPeriod"/>
            </a:pPr>
            <a:r>
              <a:rPr lang="fr-FR" sz="2764">
                <a:solidFill>
                  <a:schemeClr val="dk1"/>
                </a:solidFill>
              </a:rPr>
              <a:t>Mieux distribuer</a:t>
            </a:r>
            <a:endParaRPr sz="2764">
              <a:solidFill>
                <a:schemeClr val="dk1"/>
              </a:solidFill>
            </a:endParaRPr>
          </a:p>
          <a:p>
            <a:pPr marL="2743200" lvl="0" indent="-364639" algn="l" rtl="0">
              <a:spcBef>
                <a:spcPts val="0"/>
              </a:spcBef>
              <a:spcAft>
                <a:spcPts val="0"/>
              </a:spcAft>
              <a:buClr>
                <a:schemeClr val="dk1"/>
              </a:buClr>
              <a:buSzPct val="100000"/>
              <a:buAutoNum type="arabicPeriod"/>
            </a:pPr>
            <a:r>
              <a:rPr lang="fr-FR" sz="2764">
                <a:solidFill>
                  <a:schemeClr val="dk1"/>
                </a:solidFill>
              </a:rPr>
              <a:t>Mieux consommer</a:t>
            </a:r>
            <a:endParaRPr sz="2764">
              <a:solidFill>
                <a:schemeClr val="dk1"/>
              </a:solidFill>
            </a:endParaRPr>
          </a:p>
          <a:p>
            <a:pPr marL="2743200" lvl="0" indent="-364639" algn="l" rtl="0">
              <a:spcBef>
                <a:spcPts val="0"/>
              </a:spcBef>
              <a:spcAft>
                <a:spcPts val="0"/>
              </a:spcAft>
              <a:buClr>
                <a:schemeClr val="dk1"/>
              </a:buClr>
              <a:buSzPct val="100000"/>
              <a:buAutoNum type="arabicPeriod"/>
            </a:pPr>
            <a:r>
              <a:rPr lang="fr-FR" sz="2764">
                <a:solidFill>
                  <a:schemeClr val="dk1"/>
                </a:solidFill>
              </a:rPr>
              <a:t>La recherche</a:t>
            </a:r>
            <a:endParaRPr sz="2764">
              <a:solidFill>
                <a:schemeClr val="dk1"/>
              </a:solidFill>
            </a:endParaRPr>
          </a:p>
          <a:p>
            <a:pPr marL="0" lvl="0" indent="0" algn="l" rtl="0">
              <a:spcBef>
                <a:spcPts val="400"/>
              </a:spcBef>
              <a:spcAft>
                <a:spcPts val="0"/>
              </a:spcAft>
              <a:buNone/>
            </a:pPr>
            <a:endParaRPr sz="2764">
              <a:solidFill>
                <a:schemeClr val="dk1"/>
              </a:solidFill>
            </a:endParaRPr>
          </a:p>
          <a:p>
            <a:pPr marL="546100" marR="85090" lvl="0" indent="368300" algn="l" rtl="0">
              <a:lnSpc>
                <a:spcPct val="118750"/>
              </a:lnSpc>
              <a:spcBef>
                <a:spcPts val="310"/>
              </a:spcBef>
              <a:spcAft>
                <a:spcPts val="0"/>
              </a:spcAft>
              <a:buClr>
                <a:schemeClr val="dk1"/>
              </a:buClr>
              <a:buSzPct val="39792"/>
              <a:buFont typeface="Arial"/>
              <a:buNone/>
            </a:pPr>
            <a:r>
              <a:rPr lang="fr-FR" sz="2764">
                <a:solidFill>
                  <a:schemeClr val="dk1"/>
                </a:solidFill>
                <a:latin typeface="Arial"/>
                <a:ea typeface="Arial"/>
                <a:cs typeface="Arial"/>
                <a:sym typeface="Arial"/>
              </a:rPr>
              <a:t>La contribution du CNA à la SNANC recense </a:t>
            </a:r>
            <a:br>
              <a:rPr lang="fr-FR" sz="2764">
                <a:solidFill>
                  <a:schemeClr val="dk1"/>
                </a:solidFill>
                <a:latin typeface="Arial"/>
                <a:ea typeface="Arial"/>
                <a:cs typeface="Arial"/>
                <a:sym typeface="Arial"/>
              </a:rPr>
            </a:br>
            <a:r>
              <a:rPr lang="fr-FR" sz="2764">
                <a:solidFill>
                  <a:schemeClr val="dk1"/>
                </a:solidFill>
                <a:latin typeface="Arial"/>
                <a:ea typeface="Arial"/>
                <a:cs typeface="Arial"/>
                <a:sym typeface="Arial"/>
              </a:rPr>
              <a:t>			</a:t>
            </a:r>
            <a:r>
              <a:rPr lang="fr-FR" sz="2764" b="1">
                <a:solidFill>
                  <a:schemeClr val="dk1"/>
                </a:solidFill>
                <a:latin typeface="Arial"/>
                <a:ea typeface="Arial"/>
                <a:cs typeface="Arial"/>
                <a:sym typeface="Arial"/>
              </a:rPr>
              <a:t>122 recommandations</a:t>
            </a:r>
            <a:r>
              <a:rPr lang="fr-FR" sz="2764">
                <a:solidFill>
                  <a:schemeClr val="dk1"/>
                </a:solidFill>
                <a:latin typeface="Arial"/>
                <a:ea typeface="Arial"/>
                <a:cs typeface="Arial"/>
                <a:sym typeface="Arial"/>
              </a:rPr>
              <a:t> dont </a:t>
            </a:r>
            <a:br>
              <a:rPr lang="fr-FR" sz="2764">
                <a:solidFill>
                  <a:schemeClr val="dk1"/>
                </a:solidFill>
                <a:latin typeface="Arial"/>
                <a:ea typeface="Arial"/>
                <a:cs typeface="Arial"/>
                <a:sym typeface="Arial"/>
              </a:rPr>
            </a:br>
            <a:r>
              <a:rPr lang="fr-FR" sz="2764">
                <a:solidFill>
                  <a:schemeClr val="dk1"/>
                </a:solidFill>
                <a:latin typeface="Arial"/>
                <a:ea typeface="Arial"/>
                <a:cs typeface="Arial"/>
                <a:sym typeface="Arial"/>
              </a:rPr>
              <a:t>		</a:t>
            </a:r>
            <a:r>
              <a:rPr lang="fr-FR" sz="2764" b="1">
                <a:solidFill>
                  <a:schemeClr val="dk1"/>
                </a:solidFill>
                <a:latin typeface="Arial"/>
                <a:ea typeface="Arial"/>
                <a:cs typeface="Arial"/>
                <a:sym typeface="Arial"/>
              </a:rPr>
              <a:t>37 recommandations </a:t>
            </a:r>
            <a:r>
              <a:rPr lang="fr-FR" sz="2764">
                <a:solidFill>
                  <a:schemeClr val="dk1"/>
                </a:solidFill>
                <a:latin typeface="Arial"/>
                <a:ea typeface="Arial"/>
                <a:cs typeface="Arial"/>
                <a:sym typeface="Arial"/>
              </a:rPr>
              <a:t>identifiées </a:t>
            </a:r>
            <a:br>
              <a:rPr lang="fr-FR" sz="2764">
                <a:solidFill>
                  <a:schemeClr val="dk1"/>
                </a:solidFill>
                <a:latin typeface="Arial"/>
                <a:ea typeface="Arial"/>
                <a:cs typeface="Arial"/>
                <a:sym typeface="Arial"/>
              </a:rPr>
            </a:br>
            <a:r>
              <a:rPr lang="fr-FR" sz="2764">
                <a:solidFill>
                  <a:schemeClr val="dk1"/>
                </a:solidFill>
                <a:latin typeface="Arial"/>
                <a:ea typeface="Arial"/>
                <a:cs typeface="Arial"/>
                <a:sym typeface="Arial"/>
              </a:rPr>
              <a:t>				comme prioritaires. </a:t>
            </a:r>
            <a:endParaRPr sz="2764" b="1">
              <a:solidFill>
                <a:srgbClr val="1F4E79"/>
              </a:solidFill>
              <a:highlight>
                <a:srgbClr val="FFFF00"/>
              </a:highlight>
              <a:latin typeface="Carlito"/>
              <a:ea typeface="Carlito"/>
              <a:cs typeface="Carlito"/>
              <a:sym typeface="Carlito"/>
            </a:endParaRPr>
          </a:p>
          <a:p>
            <a:pPr marL="0" lvl="0" indent="0" algn="l" rtl="0">
              <a:lnSpc>
                <a:spcPct val="107916"/>
              </a:lnSpc>
              <a:spcBef>
                <a:spcPts val="800"/>
              </a:spcBef>
              <a:spcAft>
                <a:spcPts val="0"/>
              </a:spcAft>
              <a:buClr>
                <a:schemeClr val="dk1"/>
              </a:buClr>
              <a:buSzPct val="57894"/>
              <a:buFont typeface="Arial"/>
              <a:buNone/>
            </a:pPr>
            <a:endParaRPr sz="1900" b="1">
              <a:solidFill>
                <a:srgbClr val="1F4E79"/>
              </a:solidFill>
              <a:highlight>
                <a:srgbClr val="FFFF00"/>
              </a:highlight>
              <a:latin typeface="Carlito"/>
              <a:ea typeface="Carlito"/>
              <a:cs typeface="Carlito"/>
              <a:sym typeface="Carlito"/>
            </a:endParaRPr>
          </a:p>
          <a:p>
            <a:pPr marL="0" lvl="0" indent="0" algn="l" rtl="0">
              <a:spcBef>
                <a:spcPts val="800"/>
              </a:spcBef>
              <a:spcAft>
                <a:spcPts val="0"/>
              </a:spcAft>
              <a:buNone/>
            </a:pPr>
            <a:endParaRPr sz="2000">
              <a:solidFill>
                <a:schemeClr val="dk1"/>
              </a:solidFill>
            </a:endParaRPr>
          </a:p>
        </p:txBody>
      </p:sp>
      <p:sp>
        <p:nvSpPr>
          <p:cNvPr id="377" name="Google Shape;377;p54"/>
          <p:cNvSpPr txBox="1">
            <a:spLocks noGrp="1"/>
          </p:cNvSpPr>
          <p:nvPr>
            <p:ph type="ctrTitle" idx="4294967295"/>
          </p:nvPr>
        </p:nvSpPr>
        <p:spPr>
          <a:xfrm>
            <a:off x="0" y="214313"/>
            <a:ext cx="7772400" cy="52546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fr-FR" sz="2200"/>
            </a:br>
            <a:r>
              <a:rPr lang="fr-FR" sz="2400"/>
              <a:t> </a:t>
            </a:r>
            <a:r>
              <a:rPr lang="fr-FR" sz="2650" b="1">
                <a:solidFill>
                  <a:srgbClr val="3333FF"/>
                </a:solidFill>
              </a:rPr>
              <a:t>Contribution du CNA - 1 </a:t>
            </a:r>
            <a:br>
              <a:rPr lang="fr-FR" sz="2650" b="1">
                <a:solidFill>
                  <a:srgbClr val="3333FF"/>
                </a:solidFill>
              </a:rPr>
            </a:br>
            <a:endParaRPr sz="2650" b="1">
              <a:solidFill>
                <a:srgbClr val="3333FF"/>
              </a:solidFill>
            </a:endParaRPr>
          </a:p>
        </p:txBody>
      </p:sp>
      <p:sp>
        <p:nvSpPr>
          <p:cNvPr id="2" name="Espace réservé du pied de page 1">
            <a:extLst>
              <a:ext uri="{FF2B5EF4-FFF2-40B4-BE49-F238E27FC236}">
                <a16:creationId xmlns:a16="http://schemas.microsoft.com/office/drawing/2014/main" id="{E0D7F497-2B1B-46F6-BD96-49E12F446322}"/>
              </a:ext>
            </a:extLst>
          </p:cNvPr>
          <p:cNvSpPr>
            <a:spLocks noGrp="1"/>
          </p:cNvSpPr>
          <p:nvPr>
            <p:ph type="ftr" sz="quarter" idx="11"/>
          </p:nvPr>
        </p:nvSpPr>
        <p:spPr>
          <a:xfrm>
            <a:off x="1942414" y="6135809"/>
            <a:ext cx="6044309"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98998302-4A47-4BD6-9DAB-EFD5FE5438A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43</a:t>
            </a:fld>
            <a:endParaRPr lang="fr-F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6" name="Google Shape;386;p55"/>
          <p:cNvSpPr txBox="1">
            <a:spLocks noGrp="1"/>
          </p:cNvSpPr>
          <p:nvPr>
            <p:ph type="subTitle" idx="1"/>
          </p:nvPr>
        </p:nvSpPr>
        <p:spPr>
          <a:xfrm>
            <a:off x="964611" y="169238"/>
            <a:ext cx="7129500" cy="6525249"/>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rgbClr val="888888"/>
              </a:buClr>
              <a:buSzPts val="1400"/>
              <a:buNone/>
            </a:pPr>
            <a:endParaRPr sz="1400" dirty="0"/>
          </a:p>
          <a:p>
            <a:pPr marL="0" lvl="0" indent="0" algn="ctr" rtl="0">
              <a:spcBef>
                <a:spcPts val="400"/>
              </a:spcBef>
              <a:spcAft>
                <a:spcPts val="0"/>
              </a:spcAft>
              <a:buClr>
                <a:schemeClr val="dk1"/>
              </a:buClr>
              <a:buSzPts val="2000"/>
              <a:buNone/>
            </a:pPr>
            <a:r>
              <a:rPr lang="fr-FR" sz="2200" b="1" dirty="0">
                <a:solidFill>
                  <a:schemeClr val="dk1"/>
                </a:solidFill>
                <a:highlight>
                  <a:srgbClr val="FFFF00"/>
                </a:highlight>
              </a:rPr>
              <a:t>Axe 1 : gouvernance‍</a:t>
            </a:r>
            <a:endParaRPr sz="2200" b="1" dirty="0">
              <a:solidFill>
                <a:schemeClr val="dk1"/>
              </a:solidFill>
              <a:highlight>
                <a:srgbClr val="FFFF00"/>
              </a:highlight>
            </a:endParaRPr>
          </a:p>
          <a:p>
            <a:pPr marL="0" marR="53339" lvl="0" indent="0" algn="just" rtl="0">
              <a:lnSpc>
                <a:spcPct val="105000"/>
              </a:lnSpc>
              <a:spcBef>
                <a:spcPts val="0"/>
              </a:spcBef>
              <a:spcAft>
                <a:spcPts val="0"/>
              </a:spcAft>
              <a:buNone/>
            </a:pPr>
            <a:endParaRPr sz="2000" dirty="0">
              <a:solidFill>
                <a:schemeClr val="dk1"/>
              </a:solidFill>
            </a:endParaRPr>
          </a:p>
          <a:p>
            <a:pPr marL="457200" marR="53339" lvl="0" indent="-355600" algn="just" rtl="0">
              <a:lnSpc>
                <a:spcPct val="105000"/>
              </a:lnSpc>
              <a:spcBef>
                <a:spcPts val="0"/>
              </a:spcBef>
              <a:spcAft>
                <a:spcPts val="0"/>
              </a:spcAft>
              <a:buClr>
                <a:srgbClr val="1F4E79"/>
              </a:buClr>
              <a:buSzPts val="2000"/>
              <a:buChar char="●"/>
            </a:pPr>
            <a:r>
              <a:rPr lang="fr-FR" sz="2000" b="1" dirty="0">
                <a:solidFill>
                  <a:srgbClr val="1F4E79"/>
                </a:solidFill>
                <a:latin typeface="Carlito"/>
                <a:ea typeface="Carlito"/>
                <a:cs typeface="Carlito"/>
                <a:sym typeface="Carlito"/>
              </a:rPr>
              <a:t>Mettre en cohérence les politiques agricoles et alimentaires </a:t>
            </a:r>
            <a:r>
              <a:rPr lang="fr-FR" sz="2000" dirty="0">
                <a:solidFill>
                  <a:srgbClr val="1F4E79"/>
                </a:solidFill>
                <a:latin typeface="Carlito"/>
                <a:ea typeface="Carlito"/>
                <a:cs typeface="Carlito"/>
                <a:sym typeface="Carlito"/>
              </a:rPr>
              <a:t>au niveau national entre elles, ainsi </a:t>
            </a:r>
            <a:r>
              <a:rPr lang="fr-FR" sz="2000" dirty="0">
                <a:solidFill>
                  <a:srgbClr val="1F4E79"/>
                </a:solidFill>
                <a:latin typeface="Arial"/>
                <a:ea typeface="Arial"/>
                <a:cs typeface="Arial"/>
                <a:sym typeface="Arial"/>
              </a:rPr>
              <a:t>qu’avec les politiques nationales et européennes de </a:t>
            </a:r>
            <a:r>
              <a:rPr lang="fr-FR" sz="2000" dirty="0">
                <a:solidFill>
                  <a:srgbClr val="1F4E79"/>
                </a:solidFill>
                <a:latin typeface="Carlito"/>
                <a:ea typeface="Carlito"/>
                <a:cs typeface="Carlito"/>
                <a:sym typeface="Carlito"/>
              </a:rPr>
              <a:t>protection et de promotion de la santé, de </a:t>
            </a:r>
            <a:r>
              <a:rPr lang="fr-FR" sz="2000" dirty="0">
                <a:solidFill>
                  <a:srgbClr val="1F4E79"/>
                </a:solidFill>
                <a:latin typeface="Arial"/>
                <a:ea typeface="Arial"/>
                <a:cs typeface="Arial"/>
                <a:sym typeface="Arial"/>
              </a:rPr>
              <a:t>préservation de l’environnement et du bien</a:t>
            </a:r>
            <a:r>
              <a:rPr lang="fr-FR" sz="2000" dirty="0">
                <a:solidFill>
                  <a:srgbClr val="1F4E79"/>
                </a:solidFill>
                <a:latin typeface="Carlito"/>
                <a:ea typeface="Carlito"/>
                <a:cs typeface="Carlito"/>
                <a:sym typeface="Carlito"/>
              </a:rPr>
              <a:t>-être animal, selon une </a:t>
            </a:r>
            <a:r>
              <a:rPr lang="fr-FR" sz="2000" b="1" dirty="0">
                <a:solidFill>
                  <a:srgbClr val="1F4E79"/>
                </a:solidFill>
                <a:latin typeface="Carlito"/>
                <a:ea typeface="Carlito"/>
                <a:cs typeface="Carlito"/>
                <a:sym typeface="Carlito"/>
              </a:rPr>
              <a:t>approche </a:t>
            </a:r>
            <a:r>
              <a:rPr lang="fr-FR" sz="2000" b="1" i="1" dirty="0">
                <a:solidFill>
                  <a:srgbClr val="1F4E79"/>
                </a:solidFill>
                <a:latin typeface="Carlito"/>
                <a:ea typeface="Carlito"/>
                <a:cs typeface="Carlito"/>
                <a:sym typeface="Carlito"/>
              </a:rPr>
              <a:t>One </a:t>
            </a:r>
            <a:r>
              <a:rPr lang="fr-FR" sz="2000" b="1" i="1" dirty="0" err="1">
                <a:solidFill>
                  <a:srgbClr val="1F4E79"/>
                </a:solidFill>
                <a:latin typeface="Carlito"/>
                <a:ea typeface="Carlito"/>
                <a:cs typeface="Carlito"/>
                <a:sym typeface="Carlito"/>
              </a:rPr>
              <a:t>Health</a:t>
            </a:r>
            <a:r>
              <a:rPr lang="fr-FR" sz="2000" b="1" dirty="0">
                <a:solidFill>
                  <a:srgbClr val="1F4E79"/>
                </a:solidFill>
              </a:rPr>
              <a:t> </a:t>
            </a:r>
            <a:r>
              <a:rPr lang="fr-FR" sz="2000" dirty="0">
                <a:solidFill>
                  <a:srgbClr val="1F4E79"/>
                </a:solidFill>
              </a:rPr>
              <a:t>(Une seule santé).</a:t>
            </a:r>
            <a:endParaRPr sz="2000" dirty="0">
              <a:solidFill>
                <a:srgbClr val="1F4E79"/>
              </a:solidFill>
            </a:endParaRPr>
          </a:p>
          <a:p>
            <a:pPr marL="0" marR="53339" lvl="0" indent="0" algn="just" rtl="0">
              <a:lnSpc>
                <a:spcPct val="105000"/>
              </a:lnSpc>
              <a:spcBef>
                <a:spcPts val="0"/>
              </a:spcBef>
              <a:spcAft>
                <a:spcPts val="0"/>
              </a:spcAft>
              <a:buNone/>
            </a:pPr>
            <a:endParaRPr sz="2000" dirty="0">
              <a:solidFill>
                <a:srgbClr val="1F4E79"/>
              </a:solidFill>
              <a:latin typeface="Arial"/>
              <a:ea typeface="Arial"/>
              <a:cs typeface="Arial"/>
              <a:sym typeface="Arial"/>
            </a:endParaRPr>
          </a:p>
          <a:p>
            <a:pPr marL="457200" marR="54610" lvl="0" indent="-355600" algn="just" rtl="0">
              <a:lnSpc>
                <a:spcPct val="105000"/>
              </a:lnSpc>
              <a:spcBef>
                <a:spcPts val="5"/>
              </a:spcBef>
              <a:spcAft>
                <a:spcPts val="0"/>
              </a:spcAft>
              <a:buClr>
                <a:srgbClr val="1F4E79"/>
              </a:buClr>
              <a:buSzPts val="2000"/>
              <a:buFont typeface="Carlito"/>
              <a:buChar char="●"/>
            </a:pPr>
            <a:r>
              <a:rPr lang="fr-FR" sz="2000" dirty="0">
                <a:solidFill>
                  <a:srgbClr val="1F4E79"/>
                </a:solidFill>
                <a:latin typeface="Carlito"/>
                <a:ea typeface="Carlito"/>
                <a:cs typeface="Carlito"/>
                <a:sym typeface="Carlito"/>
              </a:rPr>
              <a:t>Ces politiques publiques doivent être conçues de sorte à ce que leurs i</a:t>
            </a:r>
            <a:r>
              <a:rPr lang="fr-FR" sz="2000" b="1" dirty="0">
                <a:solidFill>
                  <a:srgbClr val="1F4E79"/>
                </a:solidFill>
                <a:latin typeface="Carlito"/>
                <a:ea typeface="Carlito"/>
                <a:cs typeface="Carlito"/>
                <a:sym typeface="Carlito"/>
              </a:rPr>
              <a:t>mpacts soient mesurables.</a:t>
            </a:r>
            <a:endParaRPr sz="2000" b="1" dirty="0">
              <a:solidFill>
                <a:srgbClr val="1F4E79"/>
              </a:solidFill>
              <a:latin typeface="Carlito"/>
              <a:ea typeface="Carlito"/>
              <a:cs typeface="Carlito"/>
              <a:sym typeface="Carlito"/>
            </a:endParaRPr>
          </a:p>
          <a:p>
            <a:pPr marL="0" marR="54610" lvl="0" indent="0" algn="just" rtl="0">
              <a:lnSpc>
                <a:spcPct val="105000"/>
              </a:lnSpc>
              <a:spcBef>
                <a:spcPts val="5"/>
              </a:spcBef>
              <a:spcAft>
                <a:spcPts val="0"/>
              </a:spcAft>
              <a:buNone/>
            </a:pPr>
            <a:endParaRPr sz="2000" b="1" dirty="0">
              <a:solidFill>
                <a:srgbClr val="1F4E79"/>
              </a:solidFill>
              <a:latin typeface="Carlito"/>
              <a:ea typeface="Carlito"/>
              <a:cs typeface="Carlito"/>
              <a:sym typeface="Carlito"/>
            </a:endParaRPr>
          </a:p>
          <a:p>
            <a:pPr marL="457200" marR="52070" lvl="0" indent="-355600" algn="just" rtl="0">
              <a:spcBef>
                <a:spcPts val="10"/>
              </a:spcBef>
              <a:spcAft>
                <a:spcPts val="0"/>
              </a:spcAft>
              <a:buClr>
                <a:srgbClr val="1F4E79"/>
              </a:buClr>
              <a:buSzPts val="2000"/>
              <a:buFont typeface="Carlito"/>
              <a:buChar char="●"/>
            </a:pPr>
            <a:r>
              <a:rPr lang="fr-FR" sz="2000" b="1" dirty="0">
                <a:solidFill>
                  <a:srgbClr val="1F4E79"/>
                </a:solidFill>
                <a:latin typeface="Carlito"/>
                <a:ea typeface="Carlito"/>
                <a:cs typeface="Carlito"/>
                <a:sym typeface="Carlito"/>
              </a:rPr>
              <a:t>Fixer des objectifs chiffrés et les moyens à allouer pour les atteindre</a:t>
            </a:r>
            <a:r>
              <a:rPr lang="fr-FR" sz="2000" dirty="0">
                <a:solidFill>
                  <a:srgbClr val="1F4E79"/>
                </a:solidFill>
                <a:latin typeface="Carlito"/>
                <a:ea typeface="Carlito"/>
                <a:cs typeface="Carlito"/>
                <a:sym typeface="Carlito"/>
              </a:rPr>
              <a:t>, ainsi que des trajectoires d'évolution, de la consommation alimentaire et de la production agricole et alimentaire nationales.</a:t>
            </a:r>
            <a:endParaRPr sz="2000" dirty="0">
              <a:solidFill>
                <a:srgbClr val="1F4E79"/>
              </a:solidFill>
              <a:latin typeface="Carlito"/>
              <a:ea typeface="Carlito"/>
              <a:cs typeface="Carlito"/>
              <a:sym typeface="Carlito"/>
            </a:endParaRPr>
          </a:p>
          <a:p>
            <a:pPr marL="0" marR="52070" lvl="0" indent="0" algn="just" rtl="0">
              <a:spcBef>
                <a:spcPts val="10"/>
              </a:spcBef>
              <a:spcAft>
                <a:spcPts val="0"/>
              </a:spcAft>
              <a:buNone/>
            </a:pPr>
            <a:endParaRPr sz="2000" dirty="0">
              <a:solidFill>
                <a:srgbClr val="1F4E79"/>
              </a:solidFill>
              <a:latin typeface="Carlito"/>
              <a:ea typeface="Carlito"/>
              <a:cs typeface="Carlito"/>
              <a:sym typeface="Carlito"/>
            </a:endParaRPr>
          </a:p>
          <a:p>
            <a:pPr marL="0" marR="52070" lvl="0" indent="0" algn="ctr" rtl="0">
              <a:spcBef>
                <a:spcPts val="10"/>
              </a:spcBef>
              <a:spcAft>
                <a:spcPts val="0"/>
              </a:spcAft>
              <a:buNone/>
            </a:pPr>
            <a:r>
              <a:rPr lang="fr-FR" sz="2000" b="1" dirty="0">
                <a:solidFill>
                  <a:srgbClr val="0000FF"/>
                </a:solidFill>
                <a:latin typeface="Carlito"/>
                <a:ea typeface="Carlito"/>
                <a:cs typeface="Carlito"/>
                <a:sym typeface="Carlito"/>
              </a:rPr>
              <a:t>     Gouverner = Cohérence, mesurer, chiffrer, Evaluer</a:t>
            </a:r>
            <a:endParaRPr sz="2000" b="1" dirty="0">
              <a:solidFill>
                <a:srgbClr val="0000FF"/>
              </a:solidFill>
              <a:latin typeface="Carlito"/>
              <a:ea typeface="Carlito"/>
              <a:cs typeface="Carlito"/>
              <a:sym typeface="Carlito"/>
            </a:endParaRPr>
          </a:p>
          <a:p>
            <a:pPr marL="457200" marR="52070" lvl="0" indent="457200" algn="just" rtl="0">
              <a:spcBef>
                <a:spcPts val="10"/>
              </a:spcBef>
              <a:spcAft>
                <a:spcPts val="0"/>
              </a:spcAft>
              <a:buNone/>
            </a:pPr>
            <a:endParaRPr sz="2000" b="1" dirty="0">
              <a:solidFill>
                <a:srgbClr val="0000FF"/>
              </a:solidFill>
              <a:latin typeface="Carlito"/>
              <a:ea typeface="Carlito"/>
              <a:cs typeface="Carlito"/>
              <a:sym typeface="Carlito"/>
            </a:endParaRPr>
          </a:p>
          <a:p>
            <a:pPr marL="457200" marR="27305" lvl="0" indent="-355600" algn="just" rtl="0">
              <a:lnSpc>
                <a:spcPct val="107916"/>
              </a:lnSpc>
              <a:spcBef>
                <a:spcPts val="0"/>
              </a:spcBef>
              <a:spcAft>
                <a:spcPts val="0"/>
              </a:spcAft>
              <a:buSzPts val="2000"/>
              <a:buFont typeface="Carlito"/>
              <a:buChar char="●"/>
            </a:pPr>
            <a:r>
              <a:rPr lang="fr-FR" sz="2000" b="1" dirty="0">
                <a:solidFill>
                  <a:srgbClr val="3333FF"/>
                </a:solidFill>
                <a:latin typeface="Carlito"/>
                <a:ea typeface="Carlito"/>
                <a:cs typeface="Carlito"/>
                <a:sym typeface="Carlito"/>
              </a:rPr>
              <a:t>Droit à l’alimentation</a:t>
            </a:r>
            <a:r>
              <a:rPr lang="fr-FR" sz="2000" dirty="0">
                <a:solidFill>
                  <a:srgbClr val="FF9900"/>
                </a:solidFill>
                <a:latin typeface="Carlito"/>
                <a:ea typeface="Carlito"/>
                <a:cs typeface="Carlito"/>
                <a:sym typeface="Carlito"/>
              </a:rPr>
              <a:t> </a:t>
            </a:r>
            <a:r>
              <a:rPr lang="fr-FR" sz="2000" dirty="0">
                <a:solidFill>
                  <a:schemeClr val="dk1"/>
                </a:solidFill>
                <a:latin typeface="Carlito"/>
                <a:ea typeface="Carlito"/>
                <a:cs typeface="Carlito"/>
                <a:sym typeface="Carlito"/>
              </a:rPr>
              <a:t>dans le droit français et européen.</a:t>
            </a:r>
            <a:endParaRPr sz="2000" b="1" dirty="0">
              <a:solidFill>
                <a:srgbClr val="0000FF"/>
              </a:solidFill>
              <a:latin typeface="Carlito"/>
              <a:ea typeface="Carlito"/>
              <a:cs typeface="Carlito"/>
              <a:sym typeface="Carlito"/>
            </a:endParaRPr>
          </a:p>
        </p:txBody>
      </p:sp>
      <p:sp>
        <p:nvSpPr>
          <p:cNvPr id="385" name="Google Shape;385;p55"/>
          <p:cNvSpPr txBox="1">
            <a:spLocks noGrp="1"/>
          </p:cNvSpPr>
          <p:nvPr>
            <p:ph type="ctrTitle" idx="4294967295"/>
          </p:nvPr>
        </p:nvSpPr>
        <p:spPr>
          <a:xfrm>
            <a:off x="406989" y="174503"/>
            <a:ext cx="7772400" cy="3651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fr-FR" sz="2200" dirty="0"/>
            </a:br>
            <a:r>
              <a:rPr lang="fr-FR" sz="2400" dirty="0"/>
              <a:t> </a:t>
            </a:r>
            <a:r>
              <a:rPr lang="fr-FR" sz="2650" b="1" dirty="0">
                <a:solidFill>
                  <a:srgbClr val="3333FF"/>
                </a:solidFill>
              </a:rPr>
              <a:t>Contribution du CNA - 2</a:t>
            </a:r>
            <a:br>
              <a:rPr lang="fr-FR" sz="2650" b="1" dirty="0">
                <a:solidFill>
                  <a:srgbClr val="3333FF"/>
                </a:solidFill>
              </a:rPr>
            </a:br>
            <a:endParaRPr sz="2700" b="1" dirty="0">
              <a:solidFill>
                <a:srgbClr val="3333FF"/>
              </a:solidFill>
            </a:endParaRPr>
          </a:p>
        </p:txBody>
      </p:sp>
      <p:sp>
        <p:nvSpPr>
          <p:cNvPr id="2" name="Espace réservé du pied de page 1">
            <a:extLst>
              <a:ext uri="{FF2B5EF4-FFF2-40B4-BE49-F238E27FC236}">
                <a16:creationId xmlns:a16="http://schemas.microsoft.com/office/drawing/2014/main" id="{9FEDC3B2-3049-4822-9FF3-DC3757D9FBCC}"/>
              </a:ext>
            </a:extLst>
          </p:cNvPr>
          <p:cNvSpPr>
            <a:spLocks noGrp="1"/>
          </p:cNvSpPr>
          <p:nvPr>
            <p:ph type="ftr" sz="quarter" idx="11"/>
          </p:nvPr>
        </p:nvSpPr>
        <p:spPr>
          <a:xfrm>
            <a:off x="1942414" y="6135809"/>
            <a:ext cx="5982385"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C2F321B3-2AD6-461B-9467-2C25FB24726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44</a:t>
            </a:fld>
            <a:endParaRPr lang="fr-F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6"/>
          <p:cNvSpPr txBox="1">
            <a:spLocks noGrp="1"/>
          </p:cNvSpPr>
          <p:nvPr>
            <p:ph type="subTitle" idx="1"/>
          </p:nvPr>
        </p:nvSpPr>
        <p:spPr>
          <a:xfrm>
            <a:off x="821050" y="527950"/>
            <a:ext cx="7129500" cy="6030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1400"/>
              <a:buNone/>
            </a:pPr>
            <a:endParaRPr sz="1400"/>
          </a:p>
          <a:p>
            <a:pPr marL="0" marR="27305" lvl="0" indent="457200" algn="just" rtl="0">
              <a:lnSpc>
                <a:spcPct val="107916"/>
              </a:lnSpc>
              <a:spcBef>
                <a:spcPts val="0"/>
              </a:spcBef>
              <a:spcAft>
                <a:spcPts val="800"/>
              </a:spcAft>
              <a:buNone/>
            </a:pPr>
            <a:endParaRPr sz="2000" b="1">
              <a:solidFill>
                <a:srgbClr val="0000FF"/>
              </a:solidFill>
              <a:latin typeface="Carlito"/>
              <a:ea typeface="Carlito"/>
              <a:cs typeface="Carlito"/>
              <a:sym typeface="Carlito"/>
            </a:endParaRPr>
          </a:p>
        </p:txBody>
      </p:sp>
      <p:pic>
        <p:nvPicPr>
          <p:cNvPr id="396" name="Google Shape;396;p56"/>
          <p:cNvPicPr preferRelativeResize="0"/>
          <p:nvPr/>
        </p:nvPicPr>
        <p:blipFill>
          <a:blip r:embed="rId3">
            <a:alphaModFix/>
          </a:blip>
          <a:stretch>
            <a:fillRect/>
          </a:stretch>
        </p:blipFill>
        <p:spPr>
          <a:xfrm>
            <a:off x="0" y="524060"/>
            <a:ext cx="9143998" cy="5809880"/>
          </a:xfrm>
          <a:prstGeom prst="rect">
            <a:avLst/>
          </a:prstGeom>
          <a:noFill/>
          <a:ln>
            <a:noFill/>
          </a:ln>
        </p:spPr>
      </p:pic>
      <p:sp>
        <p:nvSpPr>
          <p:cNvPr id="2" name="Espace réservé du pied de page 1">
            <a:extLst>
              <a:ext uri="{FF2B5EF4-FFF2-40B4-BE49-F238E27FC236}">
                <a16:creationId xmlns:a16="http://schemas.microsoft.com/office/drawing/2014/main" id="{9FA9231E-75F1-4BF9-A771-00ACF1E9A3DF}"/>
              </a:ext>
            </a:extLst>
          </p:cNvPr>
          <p:cNvSpPr>
            <a:spLocks noGrp="1"/>
          </p:cNvSpPr>
          <p:nvPr>
            <p:ph type="ftr" sz="quarter" idx="11"/>
          </p:nvPr>
        </p:nvSpPr>
        <p:spPr>
          <a:xfrm>
            <a:off x="1942414" y="6135809"/>
            <a:ext cx="6380535"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A085C80A-81C6-4D6E-BB10-444A4520DD8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45</a:t>
            </a:fld>
            <a:endParaRPr lang="fr-F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2" name="Google Shape;402;p57"/>
          <p:cNvSpPr txBox="1">
            <a:spLocks noGrp="1"/>
          </p:cNvSpPr>
          <p:nvPr>
            <p:ph type="subTitle" idx="1"/>
          </p:nvPr>
        </p:nvSpPr>
        <p:spPr>
          <a:xfrm>
            <a:off x="1007250" y="1259269"/>
            <a:ext cx="7129500" cy="5214900"/>
          </a:xfrm>
          <a:prstGeom prst="rect">
            <a:avLst/>
          </a:prstGeom>
          <a:noFill/>
          <a:ln>
            <a:noFill/>
          </a:ln>
        </p:spPr>
        <p:txBody>
          <a:bodyPr spcFirstLastPara="1" wrap="square" lIns="91425" tIns="45700" rIns="91425" bIns="45700" anchor="t" anchorCtr="0">
            <a:noAutofit/>
          </a:bodyPr>
          <a:lstStyle/>
          <a:p>
            <a:pPr marL="1371600" lvl="0" indent="457200" algn="l" rtl="0">
              <a:lnSpc>
                <a:spcPct val="107916"/>
              </a:lnSpc>
              <a:spcBef>
                <a:spcPts val="0"/>
              </a:spcBef>
              <a:spcAft>
                <a:spcPts val="0"/>
              </a:spcAft>
              <a:buClr>
                <a:schemeClr val="dk1"/>
              </a:buClr>
              <a:buSzPts val="1100"/>
              <a:buFont typeface="Arial"/>
              <a:buNone/>
            </a:pPr>
            <a:r>
              <a:rPr lang="fr-FR" sz="2000" b="1" dirty="0">
                <a:solidFill>
                  <a:srgbClr val="1F4E79"/>
                </a:solidFill>
                <a:highlight>
                  <a:srgbClr val="FFFF00"/>
                </a:highlight>
                <a:latin typeface="Georgia" panose="02040502050405020303" pitchFamily="18" charset="0"/>
                <a:ea typeface="Carlito"/>
                <a:cs typeface="Carlito"/>
                <a:sym typeface="Carlito"/>
              </a:rPr>
              <a:t>Axe 2 : Mieux produire</a:t>
            </a:r>
            <a:endParaRPr sz="2000" b="1" dirty="0">
              <a:solidFill>
                <a:srgbClr val="1F4E79"/>
              </a:solidFill>
              <a:latin typeface="Georgia" panose="02040502050405020303" pitchFamily="18" charset="0"/>
              <a:ea typeface="Carlito"/>
              <a:cs typeface="Carlito"/>
              <a:sym typeface="Carlito"/>
            </a:endParaRPr>
          </a:p>
          <a:p>
            <a:pPr marL="0" lvl="0" indent="0" algn="ctr" rtl="0">
              <a:spcBef>
                <a:spcPts val="800"/>
              </a:spcBef>
              <a:spcAft>
                <a:spcPts val="0"/>
              </a:spcAft>
              <a:buClr>
                <a:srgbClr val="888888"/>
              </a:buClr>
              <a:buSzPts val="1400"/>
              <a:buNone/>
            </a:pPr>
            <a:endParaRPr sz="2400" b="1" dirty="0">
              <a:highlight>
                <a:srgbClr val="FFFF00"/>
              </a:highlight>
            </a:endParaRPr>
          </a:p>
          <a:p>
            <a:pPr marL="0" lvl="0" indent="0" algn="ctr" rtl="0">
              <a:spcBef>
                <a:spcPts val="0"/>
              </a:spcBef>
              <a:spcAft>
                <a:spcPts val="0"/>
              </a:spcAft>
              <a:buClr>
                <a:srgbClr val="888888"/>
              </a:buClr>
              <a:buSzPts val="1400"/>
              <a:buNone/>
            </a:pPr>
            <a:r>
              <a:rPr lang="fr-FR" sz="2400" b="1" dirty="0">
                <a:solidFill>
                  <a:srgbClr val="3333FF"/>
                </a:solidFill>
                <a:latin typeface="Carlito"/>
                <a:ea typeface="Carlito"/>
                <a:cs typeface="Carlito"/>
                <a:sym typeface="Carlito"/>
              </a:rPr>
              <a:t>Cible l’agriculture</a:t>
            </a:r>
            <a:endParaRPr sz="2400" b="1" dirty="0">
              <a:solidFill>
                <a:srgbClr val="3333FF"/>
              </a:solidFill>
              <a:latin typeface="Carlito"/>
              <a:ea typeface="Carlito"/>
              <a:cs typeface="Carlito"/>
              <a:sym typeface="Carlito"/>
            </a:endParaRPr>
          </a:p>
          <a:p>
            <a:pPr marL="0" lvl="0" indent="0" algn="ctr" rtl="0">
              <a:spcBef>
                <a:spcPts val="0"/>
              </a:spcBef>
              <a:spcAft>
                <a:spcPts val="0"/>
              </a:spcAft>
              <a:buClr>
                <a:srgbClr val="888888"/>
              </a:buClr>
              <a:buSzPts val="1400"/>
              <a:buNone/>
            </a:pPr>
            <a:endParaRPr sz="2000" dirty="0"/>
          </a:p>
          <a:p>
            <a:pPr marL="457200" lvl="0" indent="-355600" algn="l" rtl="0">
              <a:lnSpc>
                <a:spcPct val="107916"/>
              </a:lnSpc>
              <a:spcBef>
                <a:spcPts val="0"/>
              </a:spcBef>
              <a:spcAft>
                <a:spcPts val="0"/>
              </a:spcAft>
              <a:buClr>
                <a:srgbClr val="1F4E79"/>
              </a:buClr>
              <a:buSzPts val="2000"/>
              <a:buFont typeface="Carlito"/>
              <a:buChar char="●"/>
            </a:pPr>
            <a:r>
              <a:rPr lang="fr-FR" sz="2000" dirty="0">
                <a:solidFill>
                  <a:srgbClr val="1F4E79"/>
                </a:solidFill>
                <a:latin typeface="Carlito"/>
                <a:ea typeface="Carlito"/>
                <a:cs typeface="Carlito"/>
                <a:sym typeface="Carlito"/>
              </a:rPr>
              <a:t>Assurer la </a:t>
            </a:r>
            <a:r>
              <a:rPr lang="fr-FR" sz="2000" b="1" dirty="0">
                <a:solidFill>
                  <a:srgbClr val="1F4E79"/>
                </a:solidFill>
                <a:latin typeface="Carlito"/>
                <a:ea typeface="Carlito"/>
                <a:cs typeface="Carlito"/>
                <a:sym typeface="Carlito"/>
              </a:rPr>
              <a:t>pérennisation des emplois agricoles et agroalimentaires </a:t>
            </a:r>
            <a:endParaRPr sz="2000" b="1" dirty="0">
              <a:solidFill>
                <a:srgbClr val="1F4E79"/>
              </a:solidFill>
              <a:latin typeface="Carlito"/>
              <a:ea typeface="Carlito"/>
              <a:cs typeface="Carlito"/>
              <a:sym typeface="Carlito"/>
            </a:endParaRPr>
          </a:p>
          <a:p>
            <a:pPr marL="457200" lvl="0" indent="-355600" algn="l" rtl="0">
              <a:lnSpc>
                <a:spcPct val="107916"/>
              </a:lnSpc>
              <a:spcBef>
                <a:spcPts val="0"/>
              </a:spcBef>
              <a:spcAft>
                <a:spcPts val="0"/>
              </a:spcAft>
              <a:buSzPts val="2000"/>
              <a:buFont typeface="Carlito"/>
              <a:buChar char="●"/>
            </a:pPr>
            <a:r>
              <a:rPr lang="fr-FR" sz="2000" b="1" dirty="0">
                <a:solidFill>
                  <a:schemeClr val="dk1"/>
                </a:solidFill>
                <a:latin typeface="Carlito"/>
                <a:ea typeface="Carlito"/>
                <a:cs typeface="Carlito"/>
                <a:sym typeface="Carlito"/>
              </a:rPr>
              <a:t>renouvellement des générations</a:t>
            </a:r>
            <a:r>
              <a:rPr lang="fr-FR" sz="2000" dirty="0">
                <a:solidFill>
                  <a:srgbClr val="1F4E79"/>
                </a:solidFill>
                <a:latin typeface="Carlito"/>
                <a:ea typeface="Carlito"/>
                <a:cs typeface="Carlito"/>
                <a:sym typeface="Carlito"/>
              </a:rPr>
              <a:t> dans ces secteurs par une juste rémunération, </a:t>
            </a:r>
            <a:endParaRPr sz="2000" dirty="0">
              <a:solidFill>
                <a:srgbClr val="1F4E79"/>
              </a:solidFill>
              <a:latin typeface="Carlito"/>
              <a:ea typeface="Carlito"/>
              <a:cs typeface="Carlito"/>
              <a:sym typeface="Carlito"/>
            </a:endParaRPr>
          </a:p>
          <a:p>
            <a:pPr marL="457200" lvl="0" indent="-355600" algn="l" rtl="0">
              <a:lnSpc>
                <a:spcPct val="107916"/>
              </a:lnSpc>
              <a:spcBef>
                <a:spcPts val="0"/>
              </a:spcBef>
              <a:spcAft>
                <a:spcPts val="0"/>
              </a:spcAft>
              <a:buClr>
                <a:srgbClr val="1F4E79"/>
              </a:buClr>
              <a:buSzPts val="2000"/>
              <a:buFont typeface="Carlito"/>
              <a:buChar char="●"/>
            </a:pPr>
            <a:r>
              <a:rPr lang="fr-FR" sz="2000" dirty="0">
                <a:solidFill>
                  <a:srgbClr val="1F4E79"/>
                </a:solidFill>
                <a:latin typeface="Carlito"/>
                <a:ea typeface="Carlito"/>
                <a:cs typeface="Carlito"/>
                <a:sym typeface="Carlito"/>
              </a:rPr>
              <a:t>une meilleure répartition et un meilleur ciblage des </a:t>
            </a:r>
            <a:r>
              <a:rPr lang="fr-FR" sz="2000" b="1" dirty="0">
                <a:solidFill>
                  <a:srgbClr val="1F4E79"/>
                </a:solidFill>
                <a:latin typeface="Carlito"/>
                <a:ea typeface="Carlito"/>
                <a:cs typeface="Carlito"/>
                <a:sym typeface="Carlito"/>
              </a:rPr>
              <a:t>aides publiques, </a:t>
            </a:r>
            <a:endParaRPr sz="2000" b="1" dirty="0">
              <a:solidFill>
                <a:srgbClr val="1F4E79"/>
              </a:solidFill>
              <a:latin typeface="Carlito"/>
              <a:ea typeface="Carlito"/>
              <a:cs typeface="Carlito"/>
              <a:sym typeface="Carlito"/>
            </a:endParaRPr>
          </a:p>
          <a:p>
            <a:pPr marL="457200" lvl="0" indent="-355600" algn="l" rtl="0">
              <a:lnSpc>
                <a:spcPct val="107916"/>
              </a:lnSpc>
              <a:spcBef>
                <a:spcPts val="0"/>
              </a:spcBef>
              <a:spcAft>
                <a:spcPts val="0"/>
              </a:spcAft>
              <a:buClr>
                <a:srgbClr val="1F4E79"/>
              </a:buClr>
              <a:buSzPts val="2000"/>
              <a:buFont typeface="Carlito"/>
              <a:buChar char="●"/>
            </a:pPr>
            <a:r>
              <a:rPr lang="fr-FR" sz="2000" dirty="0">
                <a:solidFill>
                  <a:srgbClr val="1F4E79"/>
                </a:solidFill>
                <a:latin typeface="Carlito"/>
                <a:ea typeface="Carlito"/>
                <a:cs typeface="Carlito"/>
                <a:sym typeface="Carlito"/>
              </a:rPr>
              <a:t>meilleure </a:t>
            </a:r>
            <a:r>
              <a:rPr lang="fr-FR" sz="2000" b="1" dirty="0">
                <a:solidFill>
                  <a:srgbClr val="1F4E79"/>
                </a:solidFill>
                <a:latin typeface="Carlito"/>
                <a:ea typeface="Carlito"/>
                <a:cs typeface="Carlito"/>
                <a:sym typeface="Carlito"/>
              </a:rPr>
              <a:t>valorisation des métiers</a:t>
            </a:r>
            <a:r>
              <a:rPr lang="fr-FR" sz="2000" dirty="0">
                <a:solidFill>
                  <a:srgbClr val="1F4E79"/>
                </a:solidFill>
                <a:latin typeface="Carlito"/>
                <a:ea typeface="Carlito"/>
                <a:cs typeface="Carlito"/>
                <a:sym typeface="Carlito"/>
              </a:rPr>
              <a:t>.</a:t>
            </a:r>
            <a:endParaRPr sz="2000" dirty="0">
              <a:solidFill>
                <a:srgbClr val="1F4E79"/>
              </a:solidFill>
              <a:latin typeface="Carlito"/>
              <a:ea typeface="Carlito"/>
              <a:cs typeface="Carlito"/>
              <a:sym typeface="Carlito"/>
            </a:endParaRPr>
          </a:p>
          <a:p>
            <a:pPr marL="457200" marR="53339" lvl="0" indent="-355600" algn="just" rtl="0">
              <a:spcBef>
                <a:spcPts val="0"/>
              </a:spcBef>
              <a:spcAft>
                <a:spcPts val="0"/>
              </a:spcAft>
              <a:buClr>
                <a:srgbClr val="1F4E79"/>
              </a:buClr>
              <a:buSzPts val="2000"/>
              <a:buFont typeface="Carlito"/>
              <a:buChar char="●"/>
            </a:pPr>
            <a:r>
              <a:rPr lang="fr-FR" sz="2000" b="1" dirty="0">
                <a:solidFill>
                  <a:srgbClr val="1F4E79"/>
                </a:solidFill>
                <a:latin typeface="Carlito"/>
                <a:ea typeface="Carlito"/>
                <a:cs typeface="Carlito"/>
                <a:sym typeface="Carlito"/>
              </a:rPr>
              <a:t>Préserver le foncier agricole</a:t>
            </a:r>
            <a:r>
              <a:rPr lang="fr-FR" sz="2000" dirty="0">
                <a:solidFill>
                  <a:srgbClr val="1F4E79"/>
                </a:solidFill>
                <a:latin typeface="Carlito"/>
                <a:ea typeface="Carlito"/>
                <a:cs typeface="Carlito"/>
                <a:sym typeface="Carlito"/>
              </a:rPr>
              <a:t> pour garantir la </a:t>
            </a:r>
            <a:r>
              <a:rPr lang="fr-FR" sz="2000" b="1" dirty="0">
                <a:solidFill>
                  <a:srgbClr val="1F4E79"/>
                </a:solidFill>
                <a:latin typeface="Carlito"/>
                <a:ea typeface="Carlito"/>
                <a:cs typeface="Carlito"/>
                <a:sym typeface="Carlito"/>
              </a:rPr>
              <a:t>souveraineté alimentaire</a:t>
            </a:r>
            <a:r>
              <a:rPr lang="fr-FR" sz="2000" dirty="0">
                <a:solidFill>
                  <a:srgbClr val="1F4E79"/>
                </a:solidFill>
                <a:latin typeface="Carlito"/>
                <a:ea typeface="Carlito"/>
                <a:cs typeface="Carlito"/>
                <a:sym typeface="Carlito"/>
              </a:rPr>
              <a:t>, tout en réalisant la transition agroécologique.</a:t>
            </a:r>
            <a:endParaRPr sz="2000" dirty="0">
              <a:solidFill>
                <a:srgbClr val="1F4E79"/>
              </a:solidFill>
              <a:latin typeface="Carlito"/>
              <a:ea typeface="Carlito"/>
              <a:cs typeface="Carlito"/>
              <a:sym typeface="Carlito"/>
            </a:endParaRPr>
          </a:p>
          <a:p>
            <a:pPr marL="54610" marR="53339" lvl="0" indent="0" algn="just" rtl="0">
              <a:spcBef>
                <a:spcPts val="0"/>
              </a:spcBef>
              <a:spcAft>
                <a:spcPts val="0"/>
              </a:spcAft>
              <a:buClr>
                <a:schemeClr val="dk1"/>
              </a:buClr>
              <a:buSzPts val="1100"/>
              <a:buFont typeface="Arial"/>
              <a:buNone/>
            </a:pPr>
            <a:endParaRPr sz="2400" dirty="0">
              <a:solidFill>
                <a:srgbClr val="1F4E79"/>
              </a:solidFill>
              <a:latin typeface="Carlito"/>
              <a:ea typeface="Carlito"/>
              <a:cs typeface="Carlito"/>
              <a:sym typeface="Carlito"/>
            </a:endParaRPr>
          </a:p>
          <a:p>
            <a:pPr marL="54610" marR="52705" lvl="0" indent="0" algn="just" rtl="0">
              <a:lnSpc>
                <a:spcPct val="100833"/>
              </a:lnSpc>
              <a:spcBef>
                <a:spcPts val="0"/>
              </a:spcBef>
              <a:spcAft>
                <a:spcPts val="0"/>
              </a:spcAft>
              <a:buClr>
                <a:schemeClr val="dk1"/>
              </a:buClr>
              <a:buSzPts val="1100"/>
              <a:buNone/>
            </a:pPr>
            <a:r>
              <a:rPr lang="fr-FR" sz="2400" dirty="0">
                <a:solidFill>
                  <a:schemeClr val="dk1"/>
                </a:solidFill>
              </a:rPr>
              <a:t>‍</a:t>
            </a:r>
            <a:endParaRPr sz="2400" dirty="0"/>
          </a:p>
        </p:txBody>
      </p:sp>
      <p:sp>
        <p:nvSpPr>
          <p:cNvPr id="401" name="Google Shape;401;p57"/>
          <p:cNvSpPr txBox="1">
            <a:spLocks noGrp="1"/>
          </p:cNvSpPr>
          <p:nvPr>
            <p:ph type="ctrTitle" idx="4294967295"/>
          </p:nvPr>
        </p:nvSpPr>
        <p:spPr>
          <a:xfrm flipH="1">
            <a:off x="271753" y="135911"/>
            <a:ext cx="7772400" cy="65087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fr-FR" sz="2200" dirty="0"/>
            </a:br>
            <a:r>
              <a:rPr lang="fr-FR" sz="2400" dirty="0"/>
              <a:t> </a:t>
            </a:r>
            <a:br>
              <a:rPr lang="fr-FR" sz="2400" dirty="0"/>
            </a:br>
            <a:endParaRPr sz="2400" dirty="0"/>
          </a:p>
          <a:p>
            <a:pPr marL="0" lvl="0" indent="0" algn="ctr" rtl="0">
              <a:spcBef>
                <a:spcPts val="0"/>
              </a:spcBef>
              <a:spcAft>
                <a:spcPts val="0"/>
              </a:spcAft>
              <a:buClr>
                <a:schemeClr val="dk1"/>
              </a:buClr>
              <a:buSzPct val="69230"/>
              <a:buFont typeface="Calibri"/>
              <a:buNone/>
            </a:pPr>
            <a:endParaRPr sz="3177" b="1" dirty="0">
              <a:solidFill>
                <a:srgbClr val="3333FF"/>
              </a:solidFill>
            </a:endParaRPr>
          </a:p>
          <a:p>
            <a:pPr marL="0" lvl="0" indent="0" algn="ctr" rtl="0">
              <a:spcBef>
                <a:spcPts val="0"/>
              </a:spcBef>
              <a:spcAft>
                <a:spcPts val="0"/>
              </a:spcAft>
              <a:buClr>
                <a:schemeClr val="dk1"/>
              </a:buClr>
              <a:buSzPct val="83018"/>
              <a:buFont typeface="Calibri"/>
              <a:buNone/>
            </a:pPr>
            <a:r>
              <a:rPr lang="fr-FR" sz="2650" b="1" dirty="0">
                <a:solidFill>
                  <a:srgbClr val="3333FF"/>
                </a:solidFill>
              </a:rPr>
              <a:t>Contribution du CNA - 3</a:t>
            </a:r>
            <a:br>
              <a:rPr lang="fr-FR" sz="2650" b="1" dirty="0">
                <a:solidFill>
                  <a:srgbClr val="3333FF"/>
                </a:solidFill>
              </a:rPr>
            </a:br>
            <a:br>
              <a:rPr lang="fr-FR" sz="2400" dirty="0"/>
            </a:br>
            <a:br>
              <a:rPr lang="fr-FR" sz="2400" dirty="0"/>
            </a:br>
            <a:r>
              <a:rPr lang="fr-FR" sz="2700" b="1" dirty="0">
                <a:solidFill>
                  <a:srgbClr val="3333FF"/>
                </a:solidFill>
              </a:rPr>
              <a:t> </a:t>
            </a:r>
            <a:br>
              <a:rPr lang="fr-FR" sz="2700" b="1" dirty="0">
                <a:solidFill>
                  <a:srgbClr val="3333FF"/>
                </a:solidFill>
              </a:rPr>
            </a:br>
            <a:endParaRPr sz="2700" b="1" dirty="0">
              <a:solidFill>
                <a:srgbClr val="3333FF"/>
              </a:solidFill>
            </a:endParaRPr>
          </a:p>
        </p:txBody>
      </p:sp>
      <p:sp>
        <p:nvSpPr>
          <p:cNvPr id="2" name="Espace réservé du pied de page 1">
            <a:extLst>
              <a:ext uri="{FF2B5EF4-FFF2-40B4-BE49-F238E27FC236}">
                <a16:creationId xmlns:a16="http://schemas.microsoft.com/office/drawing/2014/main" id="{762AD92D-3428-4521-B6EC-9A10BB19C4C6}"/>
              </a:ext>
            </a:extLst>
          </p:cNvPr>
          <p:cNvSpPr>
            <a:spLocks noGrp="1"/>
          </p:cNvSpPr>
          <p:nvPr>
            <p:ph type="ftr" sz="quarter" idx="11"/>
          </p:nvPr>
        </p:nvSpPr>
        <p:spPr>
          <a:xfrm>
            <a:off x="1942414" y="6135809"/>
            <a:ext cx="6194335" cy="365125"/>
          </a:xfrm>
        </p:spPr>
        <p:txBody>
          <a:bodyPr/>
          <a:lstStyle/>
          <a:p>
            <a:r>
              <a:rPr lang="fr-FR" dirty="0"/>
              <a:t>La Stratégie Nationale Alimentation </a:t>
            </a:r>
            <a:r>
              <a:rPr lang="fr-FR" dirty="0" err="1"/>
              <a:t>Nutritio</a:t>
            </a:r>
            <a:r>
              <a:rPr lang="fr-FR" dirty="0"/>
              <a:t> Climat  (SNANC) -23-06-2023 - </a:t>
            </a:r>
            <a:r>
              <a:rPr lang="fr-FR" dirty="0" err="1"/>
              <a:t>G.Casolari</a:t>
            </a:r>
            <a:r>
              <a:rPr lang="fr-FR" dirty="0"/>
              <a:t>- Collectif Alimentation</a:t>
            </a:r>
            <a:endParaRPr lang="en-US" dirty="0"/>
          </a:p>
        </p:txBody>
      </p:sp>
      <p:sp>
        <p:nvSpPr>
          <p:cNvPr id="3" name="Espace réservé du numéro de diapositive 2">
            <a:extLst>
              <a:ext uri="{FF2B5EF4-FFF2-40B4-BE49-F238E27FC236}">
                <a16:creationId xmlns:a16="http://schemas.microsoft.com/office/drawing/2014/main" id="{FA6C896F-3EC2-4D4B-8DD5-FA0637465B9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46</a:t>
            </a:fld>
            <a:endParaRPr lang="fr-F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0" name="Google Shape;410;p58"/>
          <p:cNvSpPr txBox="1">
            <a:spLocks noGrp="1"/>
          </p:cNvSpPr>
          <p:nvPr>
            <p:ph type="subTitle" idx="1"/>
          </p:nvPr>
        </p:nvSpPr>
        <p:spPr>
          <a:xfrm>
            <a:off x="1007255" y="1169869"/>
            <a:ext cx="7129490" cy="5214974"/>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spcBef>
                <a:spcPts val="0"/>
              </a:spcBef>
              <a:spcAft>
                <a:spcPts val="0"/>
              </a:spcAft>
              <a:buClr>
                <a:srgbClr val="888888"/>
              </a:buClr>
              <a:buSzPts val="1400"/>
              <a:buNone/>
            </a:pPr>
            <a:endParaRPr sz="1400" dirty="0"/>
          </a:p>
          <a:p>
            <a:pPr marL="0" lvl="0" indent="0" algn="ctr" rtl="0">
              <a:spcBef>
                <a:spcPts val="400"/>
              </a:spcBef>
              <a:spcAft>
                <a:spcPts val="0"/>
              </a:spcAft>
              <a:buClr>
                <a:schemeClr val="dk1"/>
              </a:buClr>
              <a:buSzPts val="2000"/>
              <a:buNone/>
            </a:pPr>
            <a:r>
              <a:rPr lang="fr-FR" sz="2200" b="1" dirty="0">
                <a:solidFill>
                  <a:schemeClr val="dk1"/>
                </a:solidFill>
                <a:highlight>
                  <a:srgbClr val="FFFF00"/>
                </a:highlight>
              </a:rPr>
              <a:t>Axe 3 : Mieux transformer</a:t>
            </a:r>
            <a:endParaRPr sz="2200" b="1" dirty="0">
              <a:solidFill>
                <a:schemeClr val="dk1"/>
              </a:solidFill>
              <a:highlight>
                <a:srgbClr val="FFFF00"/>
              </a:highlight>
            </a:endParaRPr>
          </a:p>
          <a:p>
            <a:pPr marL="0" lvl="0" indent="0" algn="ctr" rtl="0">
              <a:spcBef>
                <a:spcPts val="400"/>
              </a:spcBef>
              <a:spcAft>
                <a:spcPts val="0"/>
              </a:spcAft>
              <a:buClr>
                <a:schemeClr val="dk1"/>
              </a:buClr>
              <a:buSzPts val="2000"/>
              <a:buNone/>
            </a:pPr>
            <a:endParaRPr sz="2000" b="1" dirty="0">
              <a:solidFill>
                <a:schemeClr val="dk1"/>
              </a:solidFill>
              <a:highlight>
                <a:srgbClr val="FFFF00"/>
              </a:highlight>
            </a:endParaRPr>
          </a:p>
          <a:p>
            <a:pPr marL="0" lvl="0" indent="0" algn="ctr" rtl="0">
              <a:spcBef>
                <a:spcPts val="400"/>
              </a:spcBef>
              <a:spcAft>
                <a:spcPts val="0"/>
              </a:spcAft>
              <a:buClr>
                <a:schemeClr val="dk1"/>
              </a:buClr>
              <a:buSzPts val="2000"/>
              <a:buNone/>
            </a:pPr>
            <a:r>
              <a:rPr lang="fr-FR" sz="2000" b="1" dirty="0">
                <a:solidFill>
                  <a:srgbClr val="3333FF"/>
                </a:solidFill>
              </a:rPr>
              <a:t>Cible filière agro-alimentaire / agro-industrielle</a:t>
            </a:r>
            <a:endParaRPr sz="2000" b="1" dirty="0">
              <a:solidFill>
                <a:srgbClr val="3333FF"/>
              </a:solidFill>
            </a:endParaRPr>
          </a:p>
          <a:p>
            <a:pPr marL="0" marR="0" lvl="0" indent="0" algn="ctr" rtl="0">
              <a:lnSpc>
                <a:spcPct val="100000"/>
              </a:lnSpc>
              <a:spcBef>
                <a:spcPts val="400"/>
              </a:spcBef>
              <a:spcAft>
                <a:spcPts val="0"/>
              </a:spcAft>
              <a:buClr>
                <a:schemeClr val="dk1"/>
              </a:buClr>
              <a:buSzPts val="2000"/>
              <a:buNone/>
            </a:pPr>
            <a:endParaRPr sz="1800" dirty="0">
              <a:solidFill>
                <a:schemeClr val="dk1"/>
              </a:solidFill>
            </a:endParaRPr>
          </a:p>
          <a:p>
            <a:pPr marL="457200" marR="0" lvl="0" indent="-349250" algn="l" rtl="0">
              <a:lnSpc>
                <a:spcPct val="100000"/>
              </a:lnSpc>
              <a:spcBef>
                <a:spcPts val="400"/>
              </a:spcBef>
              <a:spcAft>
                <a:spcPts val="0"/>
              </a:spcAft>
              <a:buClr>
                <a:schemeClr val="dk1"/>
              </a:buClr>
              <a:buSzPts val="1900"/>
              <a:buChar char="●"/>
            </a:pPr>
            <a:r>
              <a:rPr lang="fr-FR" sz="1900" b="1" dirty="0">
                <a:solidFill>
                  <a:schemeClr val="dk1"/>
                </a:solidFill>
              </a:rPr>
              <a:t>Assurer la transition vers</a:t>
            </a:r>
            <a:r>
              <a:rPr lang="fr-FR" sz="1900" dirty="0">
                <a:solidFill>
                  <a:schemeClr val="dk1"/>
                </a:solidFill>
              </a:rPr>
              <a:t> </a:t>
            </a:r>
            <a:r>
              <a:rPr lang="fr-FR" sz="1900" b="1" dirty="0">
                <a:solidFill>
                  <a:schemeClr val="dk1"/>
                </a:solidFill>
              </a:rPr>
              <a:t>plus de sobriété, de durabilité et de transparence dans les procédés de fabrication et de transformation </a:t>
            </a:r>
            <a:r>
              <a:rPr lang="fr-FR" sz="1900" dirty="0">
                <a:solidFill>
                  <a:schemeClr val="dk1"/>
                </a:solidFill>
              </a:rPr>
              <a:t>des denrées alimentaires</a:t>
            </a:r>
            <a:endParaRPr sz="1900" dirty="0">
              <a:solidFill>
                <a:schemeClr val="dk1"/>
              </a:solidFill>
            </a:endParaRPr>
          </a:p>
          <a:p>
            <a:pPr marL="0" lvl="0" indent="0" algn="ctr" rtl="0">
              <a:spcBef>
                <a:spcPts val="400"/>
              </a:spcBef>
              <a:spcAft>
                <a:spcPts val="0"/>
              </a:spcAft>
              <a:buNone/>
            </a:pPr>
            <a:endParaRPr sz="1900" dirty="0">
              <a:solidFill>
                <a:srgbClr val="1F4E79"/>
              </a:solidFill>
              <a:latin typeface="Carlito"/>
              <a:ea typeface="Carlito"/>
              <a:cs typeface="Carlito"/>
              <a:sym typeface="Carlito"/>
            </a:endParaRPr>
          </a:p>
          <a:p>
            <a:pPr marL="457200" marR="49530" lvl="0" indent="-349250" algn="just" rtl="0">
              <a:lnSpc>
                <a:spcPct val="105833"/>
              </a:lnSpc>
              <a:spcBef>
                <a:spcPts val="0"/>
              </a:spcBef>
              <a:spcAft>
                <a:spcPts val="0"/>
              </a:spcAft>
              <a:buClr>
                <a:srgbClr val="1F4E79"/>
              </a:buClr>
              <a:buSzPts val="1900"/>
              <a:buFont typeface="Carlito"/>
              <a:buChar char="●"/>
            </a:pPr>
            <a:r>
              <a:rPr lang="fr-FR" sz="1900" b="1" dirty="0">
                <a:solidFill>
                  <a:srgbClr val="1F4E79"/>
                </a:solidFill>
              </a:rPr>
              <a:t>Accompagner et inciter les acteurs de la filière agro-alimentaire à proposer des produits de meilleure qualité nutritionnelle,</a:t>
            </a:r>
            <a:r>
              <a:rPr lang="fr-FR" sz="1900" dirty="0">
                <a:solidFill>
                  <a:srgbClr val="1F4E79"/>
                </a:solidFill>
              </a:rPr>
              <a:t> issus de modes de production durables </a:t>
            </a:r>
            <a:endParaRPr sz="1900" dirty="0">
              <a:solidFill>
                <a:srgbClr val="1F4E79"/>
              </a:solidFill>
            </a:endParaRPr>
          </a:p>
          <a:p>
            <a:pPr marL="0" marR="49530" lvl="0" indent="0" algn="just" rtl="0">
              <a:lnSpc>
                <a:spcPct val="105833"/>
              </a:lnSpc>
              <a:spcBef>
                <a:spcPts val="0"/>
              </a:spcBef>
              <a:spcAft>
                <a:spcPts val="0"/>
              </a:spcAft>
              <a:buNone/>
            </a:pPr>
            <a:endParaRPr sz="1900" dirty="0">
              <a:solidFill>
                <a:srgbClr val="1F4E79"/>
              </a:solidFill>
            </a:endParaRPr>
          </a:p>
          <a:p>
            <a:pPr marL="457200" marR="49530" lvl="0" indent="-349250" algn="just" rtl="0">
              <a:lnSpc>
                <a:spcPct val="105833"/>
              </a:lnSpc>
              <a:spcBef>
                <a:spcPts val="0"/>
              </a:spcBef>
              <a:spcAft>
                <a:spcPts val="0"/>
              </a:spcAft>
              <a:buClr>
                <a:srgbClr val="1F4E79"/>
              </a:buClr>
              <a:buSzPts val="1900"/>
              <a:buChar char="●"/>
            </a:pPr>
            <a:r>
              <a:rPr lang="fr-FR" sz="1900" b="1" dirty="0">
                <a:solidFill>
                  <a:srgbClr val="1F4E79"/>
                </a:solidFill>
              </a:rPr>
              <a:t>Réduire le gaspillage alimentaire</a:t>
            </a:r>
            <a:r>
              <a:rPr lang="fr-FR" sz="1900" dirty="0">
                <a:solidFill>
                  <a:srgbClr val="1F4E79"/>
                </a:solidFill>
              </a:rPr>
              <a:t> et </a:t>
            </a:r>
            <a:r>
              <a:rPr lang="fr-FR" sz="1900" b="1" dirty="0">
                <a:solidFill>
                  <a:srgbClr val="1F4E79"/>
                </a:solidFill>
              </a:rPr>
              <a:t>les déchets </a:t>
            </a:r>
            <a:r>
              <a:rPr lang="fr-FR" sz="1900" dirty="0">
                <a:solidFill>
                  <a:srgbClr val="1F4E79"/>
                </a:solidFill>
              </a:rPr>
              <a:t>générés par les emballages</a:t>
            </a:r>
            <a:endParaRPr sz="1900" dirty="0">
              <a:solidFill>
                <a:srgbClr val="1F4E79"/>
              </a:solidFill>
            </a:endParaRPr>
          </a:p>
          <a:p>
            <a:pPr marL="0" marR="49530" lvl="0" indent="0" algn="just" rtl="0">
              <a:lnSpc>
                <a:spcPct val="105833"/>
              </a:lnSpc>
              <a:spcBef>
                <a:spcPts val="0"/>
              </a:spcBef>
              <a:spcAft>
                <a:spcPts val="0"/>
              </a:spcAft>
              <a:buNone/>
            </a:pPr>
            <a:endParaRPr sz="1900" dirty="0">
              <a:solidFill>
                <a:srgbClr val="1F4E79"/>
              </a:solidFill>
            </a:endParaRPr>
          </a:p>
          <a:p>
            <a:pPr marL="457200" marR="50165" lvl="0" indent="-349250" algn="just" rtl="0">
              <a:lnSpc>
                <a:spcPct val="105833"/>
              </a:lnSpc>
              <a:spcBef>
                <a:spcPts val="5"/>
              </a:spcBef>
              <a:spcAft>
                <a:spcPts val="0"/>
              </a:spcAft>
              <a:buClr>
                <a:srgbClr val="1F4E79"/>
              </a:buClr>
              <a:buSzPts val="1900"/>
              <a:buChar char="●"/>
            </a:pPr>
            <a:r>
              <a:rPr lang="fr-FR" sz="1900" dirty="0">
                <a:solidFill>
                  <a:srgbClr val="1F4E79"/>
                </a:solidFill>
              </a:rPr>
              <a:t>Maintien et le développement des </a:t>
            </a:r>
            <a:r>
              <a:rPr lang="fr-FR" sz="1900" b="1" dirty="0">
                <a:solidFill>
                  <a:srgbClr val="1F4E79"/>
                </a:solidFill>
              </a:rPr>
              <a:t>outils de transformation</a:t>
            </a:r>
            <a:r>
              <a:rPr lang="fr-FR" sz="1900" dirty="0">
                <a:solidFill>
                  <a:srgbClr val="1F4E79"/>
                </a:solidFill>
              </a:rPr>
              <a:t> de proximité</a:t>
            </a:r>
            <a:endParaRPr sz="1900" dirty="0">
              <a:solidFill>
                <a:srgbClr val="1F4E79"/>
              </a:solidFill>
            </a:endParaRPr>
          </a:p>
          <a:p>
            <a:pPr marL="54610" marR="50165" lvl="0" indent="0" algn="just" rtl="0">
              <a:lnSpc>
                <a:spcPct val="105833"/>
              </a:lnSpc>
              <a:spcBef>
                <a:spcPts val="5"/>
              </a:spcBef>
              <a:spcAft>
                <a:spcPts val="0"/>
              </a:spcAft>
              <a:buClr>
                <a:schemeClr val="dk1"/>
              </a:buClr>
              <a:buSzPts val="1100"/>
              <a:buNone/>
            </a:pPr>
            <a:endParaRPr sz="1050" dirty="0">
              <a:solidFill>
                <a:srgbClr val="1F4E79"/>
              </a:solidFill>
              <a:latin typeface="Arial"/>
              <a:ea typeface="Arial"/>
              <a:cs typeface="Arial"/>
              <a:sym typeface="Arial"/>
            </a:endParaRPr>
          </a:p>
          <a:p>
            <a:pPr marL="54610" marR="50165" lvl="0" indent="0" algn="just" rtl="0">
              <a:lnSpc>
                <a:spcPct val="105833"/>
              </a:lnSpc>
              <a:spcBef>
                <a:spcPts val="5"/>
              </a:spcBef>
              <a:spcAft>
                <a:spcPts val="0"/>
              </a:spcAft>
              <a:buClr>
                <a:schemeClr val="dk1"/>
              </a:buClr>
              <a:buSzPts val="1100"/>
              <a:buFont typeface="Arial"/>
              <a:buNone/>
            </a:pPr>
            <a:endParaRPr sz="1050" dirty="0">
              <a:solidFill>
                <a:srgbClr val="1F4E79"/>
              </a:solidFill>
              <a:latin typeface="Arial"/>
              <a:ea typeface="Arial"/>
              <a:cs typeface="Arial"/>
              <a:sym typeface="Arial"/>
            </a:endParaRPr>
          </a:p>
        </p:txBody>
      </p:sp>
      <p:sp>
        <p:nvSpPr>
          <p:cNvPr id="409" name="Google Shape;409;p58"/>
          <p:cNvSpPr txBox="1">
            <a:spLocks noGrp="1"/>
          </p:cNvSpPr>
          <p:nvPr>
            <p:ph type="ctrTitle" idx="4294967295"/>
          </p:nvPr>
        </p:nvSpPr>
        <p:spPr>
          <a:xfrm>
            <a:off x="108154" y="142859"/>
            <a:ext cx="7772400" cy="92868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fr-FR" sz="2200" dirty="0"/>
            </a:br>
            <a:r>
              <a:rPr lang="fr-FR" sz="2400" dirty="0"/>
              <a:t> </a:t>
            </a:r>
            <a:br>
              <a:rPr lang="fr-FR" sz="2400" dirty="0"/>
            </a:br>
            <a:r>
              <a:rPr lang="fr-FR" sz="2650" b="1" dirty="0">
                <a:solidFill>
                  <a:srgbClr val="3333FF"/>
                </a:solidFill>
              </a:rPr>
              <a:t>Contribution du CNA - 4</a:t>
            </a:r>
            <a:br>
              <a:rPr lang="fr-FR" sz="2650" dirty="0"/>
            </a:br>
            <a:r>
              <a:rPr lang="fr-FR" sz="2700" b="1" dirty="0">
                <a:solidFill>
                  <a:srgbClr val="3333FF"/>
                </a:solidFill>
              </a:rPr>
              <a:t> </a:t>
            </a:r>
            <a:br>
              <a:rPr lang="fr-FR" sz="2700" b="1" dirty="0">
                <a:solidFill>
                  <a:srgbClr val="3333FF"/>
                </a:solidFill>
              </a:rPr>
            </a:br>
            <a:endParaRPr sz="2700" b="1" dirty="0">
              <a:solidFill>
                <a:srgbClr val="3333FF"/>
              </a:solidFill>
            </a:endParaRPr>
          </a:p>
        </p:txBody>
      </p:sp>
      <p:sp>
        <p:nvSpPr>
          <p:cNvPr id="2" name="Espace réservé du pied de page 1">
            <a:extLst>
              <a:ext uri="{FF2B5EF4-FFF2-40B4-BE49-F238E27FC236}">
                <a16:creationId xmlns:a16="http://schemas.microsoft.com/office/drawing/2014/main" id="{C01524C1-E03A-4807-B89A-42E2A1B546ED}"/>
              </a:ext>
            </a:extLst>
          </p:cNvPr>
          <p:cNvSpPr>
            <a:spLocks noGrp="1"/>
          </p:cNvSpPr>
          <p:nvPr>
            <p:ph type="ftr" sz="quarter" idx="11"/>
          </p:nvPr>
        </p:nvSpPr>
        <p:spPr>
          <a:xfrm>
            <a:off x="1942415" y="6135809"/>
            <a:ext cx="6194330" cy="365125"/>
          </a:xfrm>
        </p:spPr>
        <p:txBody>
          <a:bodyPr/>
          <a:lstStyle/>
          <a:p>
            <a:r>
              <a:rPr lang="fr-FR" dirty="0"/>
              <a:t>La Stratégie Nationale Alimentation </a:t>
            </a:r>
            <a:r>
              <a:rPr lang="fr-FR" dirty="0" err="1"/>
              <a:t>Nutritio</a:t>
            </a:r>
            <a:r>
              <a:rPr lang="fr-FR" dirty="0"/>
              <a:t> Climat  (SNANC) -23-06-2023 - </a:t>
            </a:r>
            <a:r>
              <a:rPr lang="fr-FR" dirty="0" err="1"/>
              <a:t>G.Casolari</a:t>
            </a:r>
            <a:r>
              <a:rPr lang="fr-FR" dirty="0"/>
              <a:t>- Collectif Alimentation</a:t>
            </a:r>
            <a:endParaRPr lang="en-US" dirty="0"/>
          </a:p>
        </p:txBody>
      </p:sp>
      <p:sp>
        <p:nvSpPr>
          <p:cNvPr id="3" name="Espace réservé du numéro de diapositive 2">
            <a:extLst>
              <a:ext uri="{FF2B5EF4-FFF2-40B4-BE49-F238E27FC236}">
                <a16:creationId xmlns:a16="http://schemas.microsoft.com/office/drawing/2014/main" id="{50BF45E1-D8C7-484E-9EE6-91BC49AF572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47</a:t>
            </a:fld>
            <a:endParaRPr lang="fr-F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59"/>
          <p:cNvSpPr txBox="1">
            <a:spLocks noGrp="1"/>
          </p:cNvSpPr>
          <p:nvPr>
            <p:ph type="subTitle" idx="1"/>
          </p:nvPr>
        </p:nvSpPr>
        <p:spPr>
          <a:xfrm>
            <a:off x="857224" y="1071546"/>
            <a:ext cx="7129490" cy="5214974"/>
          </a:xfrm>
          <a:prstGeom prst="rect">
            <a:avLst/>
          </a:prstGeom>
          <a:noFill/>
          <a:ln>
            <a:noFill/>
          </a:ln>
        </p:spPr>
        <p:txBody>
          <a:bodyPr spcFirstLastPara="1" wrap="square" lIns="91425" tIns="45700" rIns="91425" bIns="45700" anchor="t" anchorCtr="0">
            <a:noAutofit/>
          </a:bodyPr>
          <a:lstStyle/>
          <a:p>
            <a:pPr marL="1828800" marR="87630" lvl="0" indent="457200" algn="just" rtl="0">
              <a:lnSpc>
                <a:spcPct val="100833"/>
              </a:lnSpc>
              <a:spcBef>
                <a:spcPts val="5"/>
              </a:spcBef>
              <a:spcAft>
                <a:spcPts val="0"/>
              </a:spcAft>
              <a:buClr>
                <a:schemeClr val="dk1"/>
              </a:buClr>
              <a:buSzPts val="1100"/>
              <a:buNone/>
            </a:pPr>
            <a:r>
              <a:rPr lang="fr-FR" sz="2000" b="1" dirty="0">
                <a:solidFill>
                  <a:srgbClr val="1F4E79"/>
                </a:solidFill>
                <a:highlight>
                  <a:srgbClr val="FFFF00"/>
                </a:highlight>
                <a:latin typeface="Georgia" panose="02040502050405020303" pitchFamily="18" charset="0"/>
                <a:ea typeface="Carlito"/>
                <a:cs typeface="Carlito"/>
                <a:sym typeface="Carlito"/>
              </a:rPr>
              <a:t>Axe 4 : Mieux distribuer</a:t>
            </a:r>
            <a:endParaRPr sz="2000" b="1" dirty="0">
              <a:solidFill>
                <a:srgbClr val="1F4E79"/>
              </a:solidFill>
              <a:highlight>
                <a:srgbClr val="FFFF00"/>
              </a:highlight>
              <a:latin typeface="Georgia" panose="02040502050405020303" pitchFamily="18" charset="0"/>
              <a:ea typeface="Carlito"/>
              <a:cs typeface="Carlito"/>
              <a:sym typeface="Carlito"/>
            </a:endParaRPr>
          </a:p>
          <a:p>
            <a:pPr marL="2286000" marR="87630" lvl="0" indent="457200" algn="just" rtl="0">
              <a:lnSpc>
                <a:spcPct val="100833"/>
              </a:lnSpc>
              <a:spcBef>
                <a:spcPts val="800"/>
              </a:spcBef>
              <a:spcAft>
                <a:spcPts val="0"/>
              </a:spcAft>
              <a:buClr>
                <a:schemeClr val="dk1"/>
              </a:buClr>
              <a:buSzPts val="1100"/>
              <a:buNone/>
            </a:pPr>
            <a:endParaRPr sz="700" b="1" dirty="0">
              <a:solidFill>
                <a:srgbClr val="1F4E79"/>
              </a:solidFill>
              <a:highlight>
                <a:srgbClr val="FFFF00"/>
              </a:highlight>
              <a:latin typeface="Carlito"/>
              <a:ea typeface="Carlito"/>
              <a:cs typeface="Carlito"/>
              <a:sym typeface="Carlito"/>
            </a:endParaRPr>
          </a:p>
          <a:p>
            <a:pPr marL="511810" marR="51435" lvl="0" indent="0" algn="just" rtl="0">
              <a:lnSpc>
                <a:spcPct val="105000"/>
              </a:lnSpc>
              <a:spcBef>
                <a:spcPts val="800"/>
              </a:spcBef>
              <a:spcAft>
                <a:spcPts val="0"/>
              </a:spcAft>
              <a:buClr>
                <a:schemeClr val="dk1"/>
              </a:buClr>
              <a:buSzPts val="1100"/>
              <a:buNone/>
            </a:pPr>
            <a:r>
              <a:rPr lang="fr-FR" sz="1900" b="1" dirty="0">
                <a:solidFill>
                  <a:srgbClr val="1F4E79"/>
                </a:solidFill>
              </a:rPr>
              <a:t>Garantir l’accès à une offre alimentaire </a:t>
            </a:r>
            <a:r>
              <a:rPr lang="fr-FR" sz="1900" dirty="0">
                <a:solidFill>
                  <a:srgbClr val="1F4E79"/>
                </a:solidFill>
              </a:rPr>
              <a:t>de </a:t>
            </a:r>
            <a:r>
              <a:rPr lang="fr-FR" sz="1900" dirty="0">
                <a:solidFill>
                  <a:srgbClr val="1F4E79"/>
                </a:solidFill>
                <a:latin typeface="Carlito"/>
                <a:ea typeface="Carlito"/>
                <a:cs typeface="Carlito"/>
                <a:sym typeface="Carlito"/>
              </a:rPr>
              <a:t>qualité, saine et durable pour toutes et tous et dans tous les territoires en :</a:t>
            </a:r>
            <a:endParaRPr sz="1900" dirty="0">
              <a:solidFill>
                <a:srgbClr val="1F4E79"/>
              </a:solidFill>
              <a:latin typeface="Carlito"/>
              <a:ea typeface="Carlito"/>
              <a:cs typeface="Carlito"/>
              <a:sym typeface="Carlito"/>
            </a:endParaRPr>
          </a:p>
          <a:p>
            <a:pPr marL="511810" marR="51435" lvl="0" indent="0" algn="just" rtl="0">
              <a:lnSpc>
                <a:spcPct val="105000"/>
              </a:lnSpc>
              <a:spcBef>
                <a:spcPts val="0"/>
              </a:spcBef>
              <a:spcAft>
                <a:spcPts val="0"/>
              </a:spcAft>
              <a:buClr>
                <a:schemeClr val="dk1"/>
              </a:buClr>
              <a:buSzPts val="1100"/>
              <a:buNone/>
            </a:pPr>
            <a:endParaRPr sz="700" dirty="0">
              <a:solidFill>
                <a:srgbClr val="1F4E79"/>
              </a:solidFill>
              <a:latin typeface="Carlito"/>
              <a:ea typeface="Carlito"/>
              <a:cs typeface="Carlito"/>
              <a:sym typeface="Carlito"/>
            </a:endParaRPr>
          </a:p>
          <a:p>
            <a:pPr marL="457200" marR="52070" lvl="0" indent="-349250" algn="l" rtl="0">
              <a:lnSpc>
                <a:spcPct val="105000"/>
              </a:lnSpc>
              <a:spcBef>
                <a:spcPts val="600"/>
              </a:spcBef>
              <a:spcAft>
                <a:spcPts val="0"/>
              </a:spcAft>
              <a:buClr>
                <a:srgbClr val="1F4E79"/>
              </a:buClr>
              <a:buSzPts val="1900"/>
              <a:buChar char="●"/>
            </a:pPr>
            <a:r>
              <a:rPr lang="fr-FR" sz="1900" dirty="0">
                <a:solidFill>
                  <a:srgbClr val="1F4E79"/>
                </a:solidFill>
              </a:rPr>
              <a:t>développant un </a:t>
            </a:r>
            <a:r>
              <a:rPr lang="fr-FR" sz="1900" b="1" dirty="0">
                <a:solidFill>
                  <a:srgbClr val="1F4E79"/>
                </a:solidFill>
              </a:rPr>
              <a:t>approvisionnement de proximité</a:t>
            </a:r>
            <a:r>
              <a:rPr lang="fr-FR" sz="1900" dirty="0">
                <a:solidFill>
                  <a:srgbClr val="1F4E79"/>
                </a:solidFill>
              </a:rPr>
              <a:t> pour </a:t>
            </a:r>
            <a:r>
              <a:rPr lang="fr-FR" sz="1900" dirty="0">
                <a:solidFill>
                  <a:srgbClr val="1F4E79"/>
                </a:solidFill>
                <a:latin typeface="Carlito"/>
                <a:ea typeface="Carlito"/>
                <a:cs typeface="Carlito"/>
                <a:sym typeface="Carlito"/>
              </a:rPr>
              <a:t>la distribution</a:t>
            </a:r>
            <a:endParaRPr sz="1900" dirty="0">
              <a:solidFill>
                <a:srgbClr val="1F4E79"/>
              </a:solidFill>
              <a:latin typeface="Carlito"/>
              <a:ea typeface="Carlito"/>
              <a:cs typeface="Carlito"/>
              <a:sym typeface="Carlito"/>
            </a:endParaRPr>
          </a:p>
          <a:p>
            <a:pPr marL="457200" marR="51435" lvl="0" indent="-349250" algn="just" rtl="0">
              <a:lnSpc>
                <a:spcPct val="106666"/>
              </a:lnSpc>
              <a:spcBef>
                <a:spcPts val="0"/>
              </a:spcBef>
              <a:spcAft>
                <a:spcPts val="0"/>
              </a:spcAft>
              <a:buClr>
                <a:srgbClr val="1F4E79"/>
              </a:buClr>
              <a:buSzPts val="1900"/>
              <a:buChar char="●"/>
            </a:pPr>
            <a:r>
              <a:rPr lang="fr-FR" sz="1900" dirty="0">
                <a:solidFill>
                  <a:srgbClr val="1F4E79"/>
                </a:solidFill>
                <a:latin typeface="Carlito"/>
                <a:ea typeface="Carlito"/>
                <a:cs typeface="Carlito"/>
                <a:sym typeface="Carlito"/>
              </a:rPr>
              <a:t>engageant la </a:t>
            </a:r>
            <a:r>
              <a:rPr lang="fr-FR" sz="1900" b="1" dirty="0">
                <a:solidFill>
                  <a:srgbClr val="1F4E79"/>
                </a:solidFill>
                <a:latin typeface="Carlito"/>
                <a:ea typeface="Carlito"/>
                <a:cs typeface="Carlito"/>
                <a:sym typeface="Carlito"/>
              </a:rPr>
              <a:t>restauration commerciale</a:t>
            </a:r>
            <a:r>
              <a:rPr lang="fr-FR" sz="1900" dirty="0">
                <a:solidFill>
                  <a:srgbClr val="1F4E79"/>
                </a:solidFill>
                <a:latin typeface="Carlito"/>
                <a:ea typeface="Carlito"/>
                <a:cs typeface="Carlito"/>
                <a:sym typeface="Carlito"/>
              </a:rPr>
              <a:t> dans le renforcement de son offre de produits sains et </a:t>
            </a:r>
            <a:r>
              <a:rPr lang="fr-FR" sz="1900" dirty="0">
                <a:solidFill>
                  <a:srgbClr val="1F4E79"/>
                </a:solidFill>
              </a:rPr>
              <a:t>durables</a:t>
            </a:r>
            <a:endParaRPr sz="1900" dirty="0">
              <a:solidFill>
                <a:srgbClr val="1F4E79"/>
              </a:solidFill>
            </a:endParaRPr>
          </a:p>
          <a:p>
            <a:pPr marL="457200" marR="50165" lvl="0" indent="-349250" algn="just" rtl="0">
              <a:lnSpc>
                <a:spcPct val="105833"/>
              </a:lnSpc>
              <a:spcBef>
                <a:spcPts val="0"/>
              </a:spcBef>
              <a:spcAft>
                <a:spcPts val="0"/>
              </a:spcAft>
              <a:buClr>
                <a:srgbClr val="1F4E79"/>
              </a:buClr>
              <a:buSzPts val="1900"/>
              <a:buChar char="●"/>
            </a:pPr>
            <a:r>
              <a:rPr lang="fr-FR" sz="1900" dirty="0">
                <a:solidFill>
                  <a:srgbClr val="1F4E79"/>
                </a:solidFill>
                <a:latin typeface="Carlito"/>
                <a:ea typeface="Carlito"/>
                <a:cs typeface="Carlito"/>
                <a:sym typeface="Carlito"/>
              </a:rPr>
              <a:t>renforçant en particulier le </a:t>
            </a:r>
            <a:r>
              <a:rPr lang="fr-FR" sz="1900" b="1" dirty="0">
                <a:solidFill>
                  <a:srgbClr val="1F4E79"/>
                </a:solidFill>
                <a:latin typeface="Carlito"/>
                <a:ea typeface="Carlito"/>
                <a:cs typeface="Carlito"/>
                <a:sym typeface="Carlito"/>
              </a:rPr>
              <a:t>rôle de la restauration </a:t>
            </a:r>
            <a:r>
              <a:rPr lang="fr-FR" sz="1900" b="1" dirty="0">
                <a:solidFill>
                  <a:srgbClr val="1F4E79"/>
                </a:solidFill>
              </a:rPr>
              <a:t>collective</a:t>
            </a:r>
            <a:endParaRPr sz="1900" b="1" dirty="0">
              <a:solidFill>
                <a:srgbClr val="1F4E79"/>
              </a:solidFill>
            </a:endParaRPr>
          </a:p>
          <a:p>
            <a:pPr marL="457200" marR="51435" lvl="0" indent="-349250" algn="just" rtl="0">
              <a:lnSpc>
                <a:spcPct val="105000"/>
              </a:lnSpc>
              <a:spcBef>
                <a:spcPts val="0"/>
              </a:spcBef>
              <a:spcAft>
                <a:spcPts val="0"/>
              </a:spcAft>
              <a:buClr>
                <a:srgbClr val="1F4E79"/>
              </a:buClr>
              <a:buSzPts val="1900"/>
              <a:buFont typeface="Carlito"/>
              <a:buChar char="●"/>
            </a:pPr>
            <a:r>
              <a:rPr lang="fr-FR" sz="1900" dirty="0">
                <a:solidFill>
                  <a:srgbClr val="1F4E79"/>
                </a:solidFill>
                <a:latin typeface="Carlito"/>
                <a:ea typeface="Carlito"/>
                <a:cs typeface="Carlito"/>
                <a:sym typeface="Carlito"/>
              </a:rPr>
              <a:t>favorisant une </a:t>
            </a:r>
            <a:r>
              <a:rPr lang="fr-FR" sz="1900" b="1" dirty="0">
                <a:solidFill>
                  <a:srgbClr val="1F4E79"/>
                </a:solidFill>
                <a:latin typeface="Carlito"/>
                <a:ea typeface="Carlito"/>
                <a:cs typeface="Carlito"/>
                <a:sym typeface="Carlito"/>
              </a:rPr>
              <a:t>offre de produits</a:t>
            </a:r>
            <a:r>
              <a:rPr lang="fr-FR" sz="1900" dirty="0">
                <a:solidFill>
                  <a:srgbClr val="1F4E79"/>
                </a:solidFill>
                <a:latin typeface="Carlito"/>
                <a:ea typeface="Carlito"/>
                <a:cs typeface="Carlito"/>
                <a:sym typeface="Carlito"/>
              </a:rPr>
              <a:t> issus de modes de production durables et respectant les normes de production françaises ;</a:t>
            </a:r>
            <a:endParaRPr sz="1900" dirty="0">
              <a:solidFill>
                <a:schemeClr val="dk1"/>
              </a:solidFill>
              <a:latin typeface="Carlito"/>
              <a:ea typeface="Carlito"/>
              <a:cs typeface="Carlito"/>
              <a:sym typeface="Carlito"/>
            </a:endParaRPr>
          </a:p>
          <a:p>
            <a:pPr marL="457200" marR="51435" lvl="0" indent="-349250" algn="just" rtl="0">
              <a:lnSpc>
                <a:spcPct val="105000"/>
              </a:lnSpc>
              <a:spcBef>
                <a:spcPts val="0"/>
              </a:spcBef>
              <a:spcAft>
                <a:spcPts val="0"/>
              </a:spcAft>
              <a:buClr>
                <a:srgbClr val="1F4E79"/>
              </a:buClr>
              <a:buSzPts val="1900"/>
              <a:buFont typeface="Carlito"/>
              <a:buChar char="●"/>
            </a:pPr>
            <a:r>
              <a:rPr lang="fr-FR" sz="1900" dirty="0">
                <a:solidFill>
                  <a:srgbClr val="1F4E79"/>
                </a:solidFill>
                <a:latin typeface="Carlito"/>
                <a:ea typeface="Carlito"/>
                <a:cs typeface="Carlito"/>
                <a:sym typeface="Carlito"/>
              </a:rPr>
              <a:t>réduisant au maximum les </a:t>
            </a:r>
            <a:r>
              <a:rPr lang="fr-FR" sz="1900" b="1" dirty="0">
                <a:solidFill>
                  <a:srgbClr val="1F4E79"/>
                </a:solidFill>
                <a:latin typeface="Carlito"/>
                <a:ea typeface="Carlito"/>
                <a:cs typeface="Carlito"/>
                <a:sym typeface="Carlito"/>
              </a:rPr>
              <a:t>emballages </a:t>
            </a:r>
            <a:endParaRPr sz="1900" b="1" dirty="0">
              <a:solidFill>
                <a:srgbClr val="1F4E79"/>
              </a:solidFill>
              <a:latin typeface="Carlito"/>
              <a:ea typeface="Carlito"/>
              <a:cs typeface="Carlito"/>
              <a:sym typeface="Carlito"/>
            </a:endParaRPr>
          </a:p>
          <a:p>
            <a:pPr marL="457200" marR="51435" lvl="0" indent="-349250" algn="just" rtl="0">
              <a:lnSpc>
                <a:spcPct val="105000"/>
              </a:lnSpc>
              <a:spcBef>
                <a:spcPts val="0"/>
              </a:spcBef>
              <a:spcAft>
                <a:spcPts val="0"/>
              </a:spcAft>
              <a:buClr>
                <a:srgbClr val="1F4E79"/>
              </a:buClr>
              <a:buSzPts val="1900"/>
              <a:buFont typeface="Carlito"/>
              <a:buChar char="●"/>
            </a:pPr>
            <a:r>
              <a:rPr lang="fr-FR" sz="1900" dirty="0">
                <a:solidFill>
                  <a:srgbClr val="1F4E79"/>
                </a:solidFill>
                <a:latin typeface="Carlito"/>
                <a:ea typeface="Carlito"/>
                <a:cs typeface="Carlito"/>
                <a:sym typeface="Carlito"/>
              </a:rPr>
              <a:t>luttant contre le </a:t>
            </a:r>
            <a:r>
              <a:rPr lang="fr-FR" sz="1900" b="1" dirty="0">
                <a:solidFill>
                  <a:srgbClr val="1F4E79"/>
                </a:solidFill>
                <a:latin typeface="Carlito"/>
                <a:ea typeface="Carlito"/>
                <a:cs typeface="Carlito"/>
                <a:sym typeface="Carlito"/>
              </a:rPr>
              <a:t>gaspillage alimentaire</a:t>
            </a:r>
            <a:r>
              <a:rPr lang="fr-FR" sz="1900" dirty="0">
                <a:solidFill>
                  <a:srgbClr val="1F4E79"/>
                </a:solidFill>
                <a:latin typeface="Carlito"/>
                <a:ea typeface="Carlito"/>
                <a:cs typeface="Carlito"/>
                <a:sym typeface="Carlito"/>
              </a:rPr>
              <a:t>.</a:t>
            </a:r>
            <a:endParaRPr sz="1900" dirty="0">
              <a:solidFill>
                <a:srgbClr val="1F4E79"/>
              </a:solidFill>
              <a:latin typeface="Carlito"/>
              <a:ea typeface="Carlito"/>
              <a:cs typeface="Carlito"/>
              <a:sym typeface="Carlito"/>
            </a:endParaRPr>
          </a:p>
          <a:p>
            <a:pPr marL="457200" marR="51435" lvl="0" indent="-349250" algn="just" rtl="0">
              <a:lnSpc>
                <a:spcPct val="105000"/>
              </a:lnSpc>
              <a:spcBef>
                <a:spcPts val="0"/>
              </a:spcBef>
              <a:spcAft>
                <a:spcPts val="0"/>
              </a:spcAft>
              <a:buSzPts val="1900"/>
              <a:buChar char="●"/>
            </a:pPr>
            <a:r>
              <a:rPr lang="fr-FR" sz="1900" dirty="0">
                <a:solidFill>
                  <a:srgbClr val="1F4E79"/>
                </a:solidFill>
                <a:latin typeface="Carlito"/>
                <a:ea typeface="Carlito"/>
                <a:cs typeface="Carlito"/>
                <a:sym typeface="Carlito"/>
              </a:rPr>
              <a:t>Encadrant et réglementant le </a:t>
            </a:r>
            <a:r>
              <a:rPr lang="fr-FR" sz="1900" b="1" dirty="0">
                <a:solidFill>
                  <a:srgbClr val="1F4E79"/>
                </a:solidFill>
                <a:latin typeface="Carlito"/>
                <a:ea typeface="Carlito"/>
                <a:cs typeface="Carlito"/>
                <a:sym typeface="Carlito"/>
              </a:rPr>
              <a:t>marketing et la publicité sur les produits</a:t>
            </a:r>
            <a:r>
              <a:rPr lang="fr-FR" sz="1900" dirty="0">
                <a:solidFill>
                  <a:srgbClr val="1F4E79"/>
                </a:solidFill>
                <a:latin typeface="Carlito"/>
                <a:ea typeface="Carlito"/>
                <a:cs typeface="Carlito"/>
                <a:sym typeface="Carlito"/>
              </a:rPr>
              <a:t> </a:t>
            </a:r>
            <a:r>
              <a:rPr lang="fr-FR" sz="1900" dirty="0">
                <a:solidFill>
                  <a:schemeClr val="dk1"/>
                </a:solidFill>
              </a:rPr>
              <a:t>‍</a:t>
            </a:r>
            <a:r>
              <a:rPr lang="fr-FR" sz="1900" dirty="0">
                <a:solidFill>
                  <a:srgbClr val="1F4E79"/>
                </a:solidFill>
                <a:latin typeface="Carlito"/>
                <a:ea typeface="Carlito"/>
                <a:cs typeface="Carlito"/>
                <a:sym typeface="Carlito"/>
              </a:rPr>
              <a:t>pour protéger les </a:t>
            </a:r>
            <a:r>
              <a:rPr lang="fr-FR" sz="1900" b="1" dirty="0">
                <a:solidFill>
                  <a:srgbClr val="1F4E79"/>
                </a:solidFill>
                <a:latin typeface="Carlito"/>
                <a:ea typeface="Carlito"/>
                <a:cs typeface="Carlito"/>
                <a:sym typeface="Carlito"/>
              </a:rPr>
              <a:t>consommateurs</a:t>
            </a:r>
            <a:r>
              <a:rPr lang="fr-FR" sz="1900" dirty="0">
                <a:solidFill>
                  <a:srgbClr val="1F4E79"/>
                </a:solidFill>
                <a:latin typeface="Carlito"/>
                <a:ea typeface="Carlito"/>
                <a:cs typeface="Carlito"/>
                <a:sym typeface="Carlito"/>
              </a:rPr>
              <a:t> et les </a:t>
            </a:r>
            <a:r>
              <a:rPr lang="fr-FR" sz="1900" b="1" dirty="0">
                <a:solidFill>
                  <a:srgbClr val="1F4E79"/>
                </a:solidFill>
                <a:latin typeface="Carlito"/>
                <a:ea typeface="Carlito"/>
                <a:cs typeface="Carlito"/>
                <a:sym typeface="Carlito"/>
              </a:rPr>
              <a:t>enfants</a:t>
            </a:r>
            <a:endParaRPr sz="1900" b="1" dirty="0"/>
          </a:p>
        </p:txBody>
      </p:sp>
      <p:sp>
        <p:nvSpPr>
          <p:cNvPr id="417" name="Google Shape;417;p59"/>
          <p:cNvSpPr txBox="1">
            <a:spLocks noGrp="1"/>
          </p:cNvSpPr>
          <p:nvPr>
            <p:ph type="ctrTitle" idx="4294967295"/>
          </p:nvPr>
        </p:nvSpPr>
        <p:spPr>
          <a:xfrm>
            <a:off x="0" y="214313"/>
            <a:ext cx="7772400" cy="92868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200"/>
              <a:buFont typeface="Calibri"/>
              <a:buNone/>
            </a:pPr>
            <a:r>
              <a:rPr lang="fr-FR" sz="2400" b="1">
                <a:solidFill>
                  <a:srgbClr val="3333FF"/>
                </a:solidFill>
              </a:rPr>
              <a:t>Contribution du CNA - 5</a:t>
            </a:r>
            <a:endParaRPr sz="2400"/>
          </a:p>
        </p:txBody>
      </p:sp>
      <p:sp>
        <p:nvSpPr>
          <p:cNvPr id="2" name="Espace réservé du pied de page 1">
            <a:extLst>
              <a:ext uri="{FF2B5EF4-FFF2-40B4-BE49-F238E27FC236}">
                <a16:creationId xmlns:a16="http://schemas.microsoft.com/office/drawing/2014/main" id="{05FB1E5B-7220-4D02-B738-883A8394D875}"/>
              </a:ext>
            </a:extLst>
          </p:cNvPr>
          <p:cNvSpPr>
            <a:spLocks noGrp="1"/>
          </p:cNvSpPr>
          <p:nvPr>
            <p:ph type="ftr" sz="quarter" idx="11"/>
          </p:nvPr>
        </p:nvSpPr>
        <p:spPr>
          <a:xfrm>
            <a:off x="1942415" y="6278562"/>
            <a:ext cx="6044299" cy="365125"/>
          </a:xfrm>
        </p:spPr>
        <p:txBody>
          <a:bodyPr/>
          <a:lstStyle/>
          <a:p>
            <a:r>
              <a:rPr lang="fr-FR" dirty="0"/>
              <a:t>La Stratégie Nationale Alimentation Nutrition Climat  (SNANC) -23-06-2023 - </a:t>
            </a:r>
            <a:r>
              <a:rPr lang="fr-FR" dirty="0" err="1"/>
              <a:t>G.Casolari</a:t>
            </a:r>
            <a:r>
              <a:rPr lang="fr-FR" dirty="0"/>
              <a:t>- Collectif Alimentation</a:t>
            </a:r>
            <a:endParaRPr lang="en-US" dirty="0"/>
          </a:p>
        </p:txBody>
      </p:sp>
      <p:sp>
        <p:nvSpPr>
          <p:cNvPr id="3" name="Espace réservé du numéro de diapositive 2">
            <a:extLst>
              <a:ext uri="{FF2B5EF4-FFF2-40B4-BE49-F238E27FC236}">
                <a16:creationId xmlns:a16="http://schemas.microsoft.com/office/drawing/2014/main" id="{16C13269-A47C-4531-9189-9B144A38C13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48</a:t>
            </a:fld>
            <a:endParaRPr lang="fr-F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60"/>
          <p:cNvSpPr txBox="1">
            <a:spLocks noGrp="1"/>
          </p:cNvSpPr>
          <p:nvPr>
            <p:ph type="subTitle" idx="1"/>
          </p:nvPr>
        </p:nvSpPr>
        <p:spPr>
          <a:xfrm>
            <a:off x="857225" y="1071550"/>
            <a:ext cx="7129500" cy="4946700"/>
          </a:xfrm>
          <a:prstGeom prst="rect">
            <a:avLst/>
          </a:prstGeom>
          <a:noFill/>
          <a:ln>
            <a:noFill/>
          </a:ln>
        </p:spPr>
        <p:txBody>
          <a:bodyPr spcFirstLastPara="1" wrap="square" lIns="91425" tIns="45700" rIns="91425" bIns="45700" anchor="t" anchorCtr="0">
            <a:normAutofit fontScale="92500"/>
          </a:bodyPr>
          <a:lstStyle/>
          <a:p>
            <a:pPr marL="0" lvl="0" indent="0" algn="l" rtl="0">
              <a:spcBef>
                <a:spcPts val="0"/>
              </a:spcBef>
              <a:spcAft>
                <a:spcPts val="0"/>
              </a:spcAft>
              <a:buClr>
                <a:srgbClr val="888888"/>
              </a:buClr>
              <a:buSzPts val="1400"/>
              <a:buNone/>
            </a:pPr>
            <a:endParaRPr sz="2000" dirty="0"/>
          </a:p>
          <a:p>
            <a:pPr marL="1828800" lvl="0" indent="457200" algn="just" rtl="0">
              <a:lnSpc>
                <a:spcPct val="107916"/>
              </a:lnSpc>
              <a:spcBef>
                <a:spcPts val="15"/>
              </a:spcBef>
              <a:spcAft>
                <a:spcPts val="0"/>
              </a:spcAft>
              <a:buClr>
                <a:schemeClr val="dk1"/>
              </a:buClr>
              <a:buSzPts val="1100"/>
              <a:buNone/>
            </a:pPr>
            <a:r>
              <a:rPr lang="fr-FR" sz="2200" b="1" dirty="0">
                <a:solidFill>
                  <a:srgbClr val="1F4E79"/>
                </a:solidFill>
                <a:highlight>
                  <a:srgbClr val="FFFF00"/>
                </a:highlight>
                <a:latin typeface="Georgia" panose="02040502050405020303" pitchFamily="18" charset="0"/>
                <a:ea typeface="Carlito"/>
                <a:cs typeface="Carlito"/>
                <a:sym typeface="Carlito"/>
              </a:rPr>
              <a:t>Axe 5 : Mieux consommer</a:t>
            </a:r>
            <a:endParaRPr sz="2200" b="1" dirty="0">
              <a:solidFill>
                <a:srgbClr val="1F4E79"/>
              </a:solidFill>
              <a:highlight>
                <a:srgbClr val="FFFF00"/>
              </a:highlight>
              <a:latin typeface="Georgia" panose="02040502050405020303" pitchFamily="18" charset="0"/>
              <a:ea typeface="Carlito"/>
              <a:cs typeface="Carlito"/>
              <a:sym typeface="Carlito"/>
            </a:endParaRPr>
          </a:p>
          <a:p>
            <a:pPr marL="2286000" marR="87630" lvl="0" indent="457200" algn="just" rtl="0">
              <a:lnSpc>
                <a:spcPct val="100833"/>
              </a:lnSpc>
              <a:spcBef>
                <a:spcPts val="800"/>
              </a:spcBef>
              <a:spcAft>
                <a:spcPts val="0"/>
              </a:spcAft>
              <a:buClr>
                <a:schemeClr val="dk1"/>
              </a:buClr>
              <a:buSzPts val="1100"/>
              <a:buNone/>
            </a:pPr>
            <a:endParaRPr sz="1200" b="1" dirty="0">
              <a:solidFill>
                <a:srgbClr val="1F4E79"/>
              </a:solidFill>
              <a:latin typeface="Carlito"/>
              <a:ea typeface="Carlito"/>
              <a:cs typeface="Carlito"/>
              <a:sym typeface="Carlito"/>
            </a:endParaRPr>
          </a:p>
          <a:p>
            <a:pPr marL="54610" marR="50800" lvl="0" indent="0" algn="just" rtl="0">
              <a:lnSpc>
                <a:spcPct val="101666"/>
              </a:lnSpc>
              <a:spcBef>
                <a:spcPts val="800"/>
              </a:spcBef>
              <a:spcAft>
                <a:spcPts val="0"/>
              </a:spcAft>
              <a:buClr>
                <a:schemeClr val="dk1"/>
              </a:buClr>
              <a:buSzPts val="1100"/>
              <a:buFont typeface="Arial"/>
              <a:buNone/>
            </a:pPr>
            <a:r>
              <a:rPr lang="fr-FR" sz="2100" b="1" dirty="0">
                <a:solidFill>
                  <a:srgbClr val="1F4E79"/>
                </a:solidFill>
              </a:rPr>
              <a:t>Sensibiliser et é</a:t>
            </a:r>
            <a:r>
              <a:rPr lang="fr-FR" sz="2000" b="1" dirty="0">
                <a:solidFill>
                  <a:srgbClr val="1F4E79"/>
                </a:solidFill>
              </a:rPr>
              <a:t>d</a:t>
            </a:r>
            <a:r>
              <a:rPr lang="fr-FR" sz="2100" b="1" dirty="0">
                <a:solidFill>
                  <a:srgbClr val="1F4E79"/>
                </a:solidFill>
              </a:rPr>
              <a:t>uquer toutes les populations à l’empreinte carbone de l’assiette</a:t>
            </a:r>
            <a:r>
              <a:rPr lang="fr-FR" sz="2100" dirty="0">
                <a:solidFill>
                  <a:srgbClr val="1F4E79"/>
                </a:solidFill>
              </a:rPr>
              <a:t> et </a:t>
            </a:r>
            <a:r>
              <a:rPr lang="fr-FR" sz="2100" b="1" dirty="0">
                <a:solidFill>
                  <a:srgbClr val="1F4E79"/>
                </a:solidFill>
              </a:rPr>
              <a:t>les </a:t>
            </a:r>
            <a:r>
              <a:rPr lang="fr-FR" sz="2100" b="1" dirty="0">
                <a:solidFill>
                  <a:srgbClr val="1F4E79"/>
                </a:solidFill>
                <a:latin typeface="Carlito"/>
                <a:ea typeface="Carlito"/>
                <a:cs typeface="Carlito"/>
                <a:sym typeface="Carlito"/>
              </a:rPr>
              <a:t>accompagner </a:t>
            </a:r>
            <a:r>
              <a:rPr lang="fr-FR" sz="2100" b="1" dirty="0">
                <a:solidFill>
                  <a:srgbClr val="1F4E79"/>
                </a:solidFill>
              </a:rPr>
              <a:t>vers une consommation alimentaire saine, durable</a:t>
            </a:r>
            <a:endParaRPr sz="2100" b="1" dirty="0">
              <a:solidFill>
                <a:srgbClr val="1F4E79"/>
              </a:solidFill>
            </a:endParaRPr>
          </a:p>
          <a:p>
            <a:pPr marL="54610" marR="50800" lvl="0" indent="0" algn="just" rtl="0">
              <a:lnSpc>
                <a:spcPct val="101666"/>
              </a:lnSpc>
              <a:spcBef>
                <a:spcPts val="5"/>
              </a:spcBef>
              <a:spcAft>
                <a:spcPts val="0"/>
              </a:spcAft>
              <a:buClr>
                <a:schemeClr val="dk1"/>
              </a:buClr>
              <a:buSzPts val="1100"/>
              <a:buFont typeface="Arial"/>
              <a:buNone/>
            </a:pPr>
            <a:endParaRPr sz="1900" dirty="0">
              <a:solidFill>
                <a:srgbClr val="1F4E79"/>
              </a:solidFill>
              <a:latin typeface="Carlito"/>
              <a:ea typeface="Carlito"/>
              <a:cs typeface="Carlito"/>
              <a:sym typeface="Carlito"/>
            </a:endParaRPr>
          </a:p>
          <a:p>
            <a:pPr marL="54610" marR="50800" lvl="0" indent="0" algn="just" rtl="0">
              <a:lnSpc>
                <a:spcPct val="101666"/>
              </a:lnSpc>
              <a:spcBef>
                <a:spcPts val="5"/>
              </a:spcBef>
              <a:spcAft>
                <a:spcPts val="0"/>
              </a:spcAft>
              <a:buClr>
                <a:schemeClr val="dk1"/>
              </a:buClr>
              <a:buSzPts val="1100"/>
              <a:buFont typeface="Arial"/>
              <a:buNone/>
            </a:pPr>
            <a:endParaRPr sz="1900" dirty="0">
              <a:solidFill>
                <a:srgbClr val="1F4E79"/>
              </a:solidFill>
              <a:latin typeface="Carlito"/>
              <a:ea typeface="Carlito"/>
              <a:cs typeface="Carlito"/>
              <a:sym typeface="Carlito"/>
            </a:endParaRPr>
          </a:p>
          <a:p>
            <a:pPr marL="54610" marR="52705" lvl="0" indent="0" algn="just" rtl="0">
              <a:lnSpc>
                <a:spcPct val="101666"/>
              </a:lnSpc>
              <a:spcBef>
                <a:spcPts val="0"/>
              </a:spcBef>
              <a:spcAft>
                <a:spcPts val="0"/>
              </a:spcAft>
              <a:buClr>
                <a:schemeClr val="dk1"/>
              </a:buClr>
              <a:buSzPts val="1100"/>
              <a:buNone/>
            </a:pPr>
            <a:r>
              <a:rPr lang="fr-FR" sz="2100" b="1" dirty="0">
                <a:solidFill>
                  <a:srgbClr val="3333FF"/>
                </a:solidFill>
                <a:latin typeface="Carlito"/>
                <a:ea typeface="Carlito"/>
                <a:cs typeface="Carlito"/>
                <a:sym typeface="Carlito"/>
              </a:rPr>
              <a:t>Assurer une information complète, compréhensible et lisible </a:t>
            </a:r>
            <a:endParaRPr sz="2100" b="1" dirty="0">
              <a:solidFill>
                <a:srgbClr val="3333FF"/>
              </a:solidFill>
              <a:latin typeface="Carlito"/>
              <a:ea typeface="Carlito"/>
              <a:cs typeface="Carlito"/>
              <a:sym typeface="Carlito"/>
            </a:endParaRPr>
          </a:p>
          <a:p>
            <a:pPr marL="54610" marR="52705" lvl="0" indent="0" algn="just" rtl="0">
              <a:lnSpc>
                <a:spcPct val="101666"/>
              </a:lnSpc>
              <a:spcBef>
                <a:spcPts val="0"/>
              </a:spcBef>
              <a:spcAft>
                <a:spcPts val="0"/>
              </a:spcAft>
              <a:buClr>
                <a:schemeClr val="dk1"/>
              </a:buClr>
              <a:buSzPts val="1100"/>
              <a:buNone/>
            </a:pPr>
            <a:r>
              <a:rPr lang="fr-FR" sz="2100" b="1" dirty="0">
                <a:solidFill>
                  <a:srgbClr val="3333FF"/>
                </a:solidFill>
                <a:latin typeface="Carlito"/>
                <a:ea typeface="Carlito"/>
                <a:cs typeface="Carlito"/>
                <a:sym typeface="Carlito"/>
              </a:rPr>
              <a:t>auprès des consommateurs </a:t>
            </a:r>
            <a:r>
              <a:rPr lang="fr-FR" sz="2100" b="1" dirty="0">
                <a:solidFill>
                  <a:srgbClr val="3333FF"/>
                </a:solidFill>
              </a:rPr>
              <a:t>sur l’impact de l’alimentation sur la santé</a:t>
            </a:r>
            <a:r>
              <a:rPr lang="fr-FR" sz="2100" dirty="0">
                <a:solidFill>
                  <a:srgbClr val="3333FF"/>
                </a:solidFill>
              </a:rPr>
              <a:t>,</a:t>
            </a:r>
            <a:r>
              <a:rPr lang="fr-FR" sz="2100" dirty="0">
                <a:solidFill>
                  <a:srgbClr val="1F4E79"/>
                </a:solidFill>
              </a:rPr>
              <a:t> la planète et </a:t>
            </a:r>
            <a:r>
              <a:rPr lang="fr-FR" sz="2100" dirty="0">
                <a:solidFill>
                  <a:srgbClr val="1F4E79"/>
                </a:solidFill>
                <a:latin typeface="Carlito"/>
                <a:ea typeface="Carlito"/>
                <a:cs typeface="Carlito"/>
                <a:sym typeface="Carlito"/>
              </a:rPr>
              <a:t>sur le bien-être animal.</a:t>
            </a:r>
          </a:p>
          <a:p>
            <a:pPr marL="0" lvl="0" indent="0" algn="ctr" rtl="0">
              <a:spcBef>
                <a:spcPts val="400"/>
              </a:spcBef>
              <a:spcAft>
                <a:spcPts val="0"/>
              </a:spcAft>
              <a:buClr>
                <a:schemeClr val="dk1"/>
              </a:buClr>
              <a:buSzPts val="2000"/>
              <a:buNone/>
            </a:pPr>
            <a:endParaRPr sz="1800" b="1" dirty="0">
              <a:solidFill>
                <a:srgbClr val="3333FF"/>
              </a:solidFill>
            </a:endParaRPr>
          </a:p>
          <a:p>
            <a:pPr marL="0" lvl="0" indent="0" algn="ctr" rtl="0">
              <a:spcBef>
                <a:spcPts val="400"/>
              </a:spcBef>
              <a:spcAft>
                <a:spcPts val="0"/>
              </a:spcAft>
              <a:buClr>
                <a:schemeClr val="dk1"/>
              </a:buClr>
              <a:buSzPts val="2000"/>
              <a:buNone/>
            </a:pPr>
            <a:r>
              <a:rPr lang="fr-FR" sz="1800" b="1" dirty="0" err="1">
                <a:solidFill>
                  <a:srgbClr val="3333FF"/>
                </a:solidFill>
              </a:rPr>
              <a:t>Nutriscore</a:t>
            </a:r>
            <a:endParaRPr sz="1800" b="1" dirty="0">
              <a:solidFill>
                <a:srgbClr val="3333FF"/>
              </a:solidFill>
            </a:endParaRPr>
          </a:p>
          <a:p>
            <a:pPr marL="0" lvl="0" indent="0" algn="ctr" rtl="0">
              <a:spcBef>
                <a:spcPts val="400"/>
              </a:spcBef>
              <a:spcAft>
                <a:spcPts val="0"/>
              </a:spcAft>
              <a:buClr>
                <a:schemeClr val="dk1"/>
              </a:buClr>
              <a:buSzPts val="2000"/>
              <a:buNone/>
            </a:pPr>
            <a:r>
              <a:rPr lang="fr-FR" sz="1800" b="1" dirty="0">
                <a:solidFill>
                  <a:srgbClr val="3333FF"/>
                </a:solidFill>
              </a:rPr>
              <a:t>Logo environnemental</a:t>
            </a:r>
            <a:endParaRPr sz="1800" b="1" dirty="0">
              <a:solidFill>
                <a:srgbClr val="3333FF"/>
              </a:solidFill>
            </a:endParaRPr>
          </a:p>
          <a:p>
            <a:pPr marL="0" lvl="0" indent="0" algn="ctr" rtl="0">
              <a:spcBef>
                <a:spcPts val="400"/>
              </a:spcBef>
              <a:spcAft>
                <a:spcPts val="0"/>
              </a:spcAft>
              <a:buClr>
                <a:schemeClr val="dk1"/>
              </a:buClr>
              <a:buSzPts val="2000"/>
              <a:buNone/>
            </a:pPr>
            <a:r>
              <a:rPr lang="fr-FR" sz="1800" dirty="0">
                <a:solidFill>
                  <a:schemeClr val="dk1"/>
                </a:solidFill>
              </a:rPr>
              <a:t>‍</a:t>
            </a:r>
            <a:endParaRPr sz="1800" dirty="0"/>
          </a:p>
        </p:txBody>
      </p:sp>
      <p:sp>
        <p:nvSpPr>
          <p:cNvPr id="425" name="Google Shape;425;p60"/>
          <p:cNvSpPr txBox="1">
            <a:spLocks noGrp="1"/>
          </p:cNvSpPr>
          <p:nvPr>
            <p:ph type="ctrTitle" idx="4294967295"/>
          </p:nvPr>
        </p:nvSpPr>
        <p:spPr>
          <a:xfrm>
            <a:off x="0" y="214313"/>
            <a:ext cx="7772400" cy="92868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200"/>
              <a:buFont typeface="Calibri"/>
              <a:buNone/>
            </a:pPr>
            <a:r>
              <a:rPr lang="fr-FR" sz="2400" b="1">
                <a:solidFill>
                  <a:srgbClr val="3333FF"/>
                </a:solidFill>
              </a:rPr>
              <a:t>Contribution du CNA - 6</a:t>
            </a:r>
            <a:endParaRPr sz="2400"/>
          </a:p>
        </p:txBody>
      </p:sp>
      <p:sp>
        <p:nvSpPr>
          <p:cNvPr id="2" name="Espace réservé du pied de page 1">
            <a:extLst>
              <a:ext uri="{FF2B5EF4-FFF2-40B4-BE49-F238E27FC236}">
                <a16:creationId xmlns:a16="http://schemas.microsoft.com/office/drawing/2014/main" id="{7D256B33-5DDB-4F4B-A8AF-201BC1CA1DD4}"/>
              </a:ext>
            </a:extLst>
          </p:cNvPr>
          <p:cNvSpPr>
            <a:spLocks noGrp="1"/>
          </p:cNvSpPr>
          <p:nvPr>
            <p:ph type="ftr" sz="quarter" idx="11"/>
          </p:nvPr>
        </p:nvSpPr>
        <p:spPr>
          <a:xfrm>
            <a:off x="1942415" y="6135809"/>
            <a:ext cx="6044310" cy="365125"/>
          </a:xfrm>
        </p:spPr>
        <p:txBody>
          <a:bodyPr/>
          <a:lstStyle/>
          <a:p>
            <a:r>
              <a:rPr lang="fr-FR" dirty="0"/>
              <a:t>La Stratégie Nationale Alimentation Nutrition Climat  (SNANC) -23-06-2023 - </a:t>
            </a:r>
            <a:r>
              <a:rPr lang="fr-FR" dirty="0" err="1"/>
              <a:t>G.Casolari</a:t>
            </a:r>
            <a:r>
              <a:rPr lang="fr-FR" dirty="0"/>
              <a:t>- Collectif Alimentation</a:t>
            </a:r>
            <a:endParaRPr lang="en-US" dirty="0"/>
          </a:p>
        </p:txBody>
      </p:sp>
      <p:sp>
        <p:nvSpPr>
          <p:cNvPr id="3" name="Espace réservé du numéro de diapositive 2">
            <a:extLst>
              <a:ext uri="{FF2B5EF4-FFF2-40B4-BE49-F238E27FC236}">
                <a16:creationId xmlns:a16="http://schemas.microsoft.com/office/drawing/2014/main" id="{A909CE12-39B9-4E5C-B4C5-A73A312A186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49</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subTitle" idx="1"/>
          </p:nvPr>
        </p:nvSpPr>
        <p:spPr>
          <a:xfrm>
            <a:off x="857224" y="1071546"/>
            <a:ext cx="7129500" cy="52149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endParaRPr sz="1800">
              <a:solidFill>
                <a:srgbClr val="3A3A3A"/>
              </a:solidFill>
              <a:highlight>
                <a:schemeClr val="lt1"/>
              </a:highlight>
            </a:endParaRPr>
          </a:p>
          <a:p>
            <a:pPr marL="0" marR="0" lvl="0" indent="0" algn="l" rtl="0">
              <a:lnSpc>
                <a:spcPct val="100000"/>
              </a:lnSpc>
              <a:spcBef>
                <a:spcPts val="0"/>
              </a:spcBef>
              <a:spcAft>
                <a:spcPts val="0"/>
              </a:spcAft>
              <a:buNone/>
            </a:pPr>
            <a:r>
              <a:rPr lang="fr-FR" sz="1800">
                <a:solidFill>
                  <a:srgbClr val="3A3A3A"/>
                </a:solidFill>
                <a:highlight>
                  <a:schemeClr val="lt1"/>
                </a:highlight>
              </a:rPr>
              <a:t>‍</a:t>
            </a:r>
            <a:endParaRPr sz="1800">
              <a:solidFill>
                <a:srgbClr val="3A3A3A"/>
              </a:solidFill>
              <a:highlight>
                <a:schemeClr val="lt1"/>
              </a:highlight>
            </a:endParaRPr>
          </a:p>
        </p:txBody>
      </p:sp>
      <p:sp>
        <p:nvSpPr>
          <p:cNvPr id="95" name="Google Shape;95;p18"/>
          <p:cNvSpPr/>
          <p:nvPr/>
        </p:nvSpPr>
        <p:spPr>
          <a:xfrm>
            <a:off x="599325" y="497400"/>
            <a:ext cx="8196900" cy="586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fr-FR" sz="2000" b="1">
                <a:solidFill>
                  <a:srgbClr val="3A3A3A"/>
                </a:solidFill>
                <a:highlight>
                  <a:schemeClr val="lt1"/>
                </a:highlight>
              </a:rPr>
              <a:t>Lexique 3</a:t>
            </a:r>
            <a:endParaRPr sz="2000" b="1">
              <a:solidFill>
                <a:srgbClr val="3A3A3A"/>
              </a:solidFill>
              <a:highlight>
                <a:schemeClr val="lt1"/>
              </a:highlight>
            </a:endParaRPr>
          </a:p>
          <a:p>
            <a:pPr marL="0" marR="0" lvl="0" indent="0" algn="l" rtl="0">
              <a:lnSpc>
                <a:spcPct val="100000"/>
              </a:lnSpc>
              <a:spcBef>
                <a:spcPts val="0"/>
              </a:spcBef>
              <a:spcAft>
                <a:spcPts val="0"/>
              </a:spcAft>
              <a:buNone/>
            </a:pPr>
            <a:endParaRPr sz="700">
              <a:solidFill>
                <a:srgbClr val="3A3A3A"/>
              </a:solidFill>
              <a:highlight>
                <a:schemeClr val="lt1"/>
              </a:highlight>
            </a:endParaRPr>
          </a:p>
          <a:p>
            <a:pPr marL="0" marR="0" lvl="0" indent="0" algn="l" rtl="0">
              <a:lnSpc>
                <a:spcPct val="100000"/>
              </a:lnSpc>
              <a:spcBef>
                <a:spcPts val="0"/>
              </a:spcBef>
              <a:spcAft>
                <a:spcPts val="0"/>
              </a:spcAft>
              <a:buNone/>
            </a:pPr>
            <a:endParaRPr sz="1800" b="1">
              <a:solidFill>
                <a:srgbClr val="3A3A3A"/>
              </a:solidFill>
              <a:highlight>
                <a:schemeClr val="lt1"/>
              </a:highlight>
            </a:endParaRPr>
          </a:p>
          <a:p>
            <a:pPr marL="0" marR="0" lvl="0" indent="0" algn="l" rtl="0">
              <a:lnSpc>
                <a:spcPct val="100000"/>
              </a:lnSpc>
              <a:spcBef>
                <a:spcPts val="0"/>
              </a:spcBef>
              <a:spcAft>
                <a:spcPts val="0"/>
              </a:spcAft>
              <a:buNone/>
            </a:pPr>
            <a:r>
              <a:rPr lang="fr-FR" sz="2000" b="1">
                <a:solidFill>
                  <a:srgbClr val="3A3A3A"/>
                </a:solidFill>
                <a:highlight>
                  <a:schemeClr val="lt1"/>
                </a:highlight>
              </a:rPr>
              <a:t>La « biodiversité »</a:t>
            </a:r>
            <a:r>
              <a:rPr lang="fr-FR" sz="2000">
                <a:solidFill>
                  <a:srgbClr val="3A3A3A"/>
                </a:solidFill>
                <a:highlight>
                  <a:schemeClr val="lt1"/>
                </a:highlight>
              </a:rPr>
              <a:t> désigne la </a:t>
            </a:r>
            <a:r>
              <a:rPr lang="fr-FR" sz="2000" b="1">
                <a:solidFill>
                  <a:srgbClr val="3A3A3A"/>
                </a:solidFill>
                <a:highlight>
                  <a:schemeClr val="lt1"/>
                </a:highlight>
              </a:rPr>
              <a:t>variété des éléments constitutifs du vivant</a:t>
            </a:r>
            <a:r>
              <a:rPr lang="fr-FR" sz="2000">
                <a:solidFill>
                  <a:srgbClr val="3A3A3A"/>
                </a:solidFill>
                <a:highlight>
                  <a:schemeClr val="lt1"/>
                </a:highlight>
              </a:rPr>
              <a:t>. La biodiversité regroupe à la fois les différentes espèces et formes de vie (animales, végétales, entomologique et autre) et leur variabilité c’est-à-dire leur dynamique d’évolution dans leurs écosystèmes.</a:t>
            </a:r>
            <a:endParaRPr sz="2000">
              <a:solidFill>
                <a:srgbClr val="3A3A3A"/>
              </a:solidFill>
              <a:highlight>
                <a:schemeClr val="lt1"/>
              </a:highlight>
            </a:endParaRPr>
          </a:p>
          <a:p>
            <a:pPr marL="0" marR="0" lvl="0" indent="0" algn="l" rtl="0">
              <a:lnSpc>
                <a:spcPct val="100000"/>
              </a:lnSpc>
              <a:spcBef>
                <a:spcPts val="0"/>
              </a:spcBef>
              <a:spcAft>
                <a:spcPts val="0"/>
              </a:spcAft>
              <a:buNone/>
            </a:pPr>
            <a:endParaRPr sz="2000">
              <a:solidFill>
                <a:srgbClr val="3A3A3A"/>
              </a:solidFill>
              <a:highlight>
                <a:schemeClr val="lt1"/>
              </a:highlight>
            </a:endParaRPr>
          </a:p>
          <a:p>
            <a:pPr marL="0" marR="0" lvl="0" indent="0" algn="l" rtl="0">
              <a:lnSpc>
                <a:spcPct val="100000"/>
              </a:lnSpc>
              <a:spcBef>
                <a:spcPts val="0"/>
              </a:spcBef>
              <a:spcAft>
                <a:spcPts val="0"/>
              </a:spcAft>
              <a:buNone/>
            </a:pPr>
            <a:r>
              <a:rPr lang="fr-FR" sz="2000" b="1">
                <a:solidFill>
                  <a:srgbClr val="3A3A3A"/>
                </a:solidFill>
                <a:highlight>
                  <a:schemeClr val="lt1"/>
                </a:highlight>
              </a:rPr>
              <a:t>La biomasse </a:t>
            </a:r>
            <a:r>
              <a:rPr lang="fr-FR" sz="2000">
                <a:solidFill>
                  <a:srgbClr val="3A3A3A"/>
                </a:solidFill>
                <a:highlight>
                  <a:schemeClr val="lt1"/>
                </a:highlight>
              </a:rPr>
              <a:t>est l'</a:t>
            </a:r>
            <a:r>
              <a:rPr lang="fr-FR" sz="2000" b="1">
                <a:solidFill>
                  <a:srgbClr val="3A3A3A"/>
                </a:solidFill>
                <a:highlight>
                  <a:schemeClr val="lt1"/>
                </a:highlight>
              </a:rPr>
              <a:t>ensemble des matières organiques pouvant devenir des sources d'énergie</a:t>
            </a:r>
            <a:r>
              <a:rPr lang="fr-FR" sz="2000">
                <a:solidFill>
                  <a:srgbClr val="3A3A3A"/>
                </a:solidFill>
                <a:highlight>
                  <a:schemeClr val="lt1"/>
                </a:highlight>
              </a:rPr>
              <a:t>. Elles peuvent être utilisées soit directement (bois énergie) soit après une méthanisation de la matière organique (biogaz) ou de nouvelles transformations chimiques (biocarburant). Elles peuvent aussi être utilisées pour le compostage.</a:t>
            </a:r>
            <a:endParaRPr sz="2000">
              <a:solidFill>
                <a:srgbClr val="3A3A3A"/>
              </a:solidFill>
              <a:highlight>
                <a:schemeClr val="lt1"/>
              </a:highlight>
            </a:endParaRPr>
          </a:p>
          <a:p>
            <a:pPr marL="0" marR="0" lvl="0" indent="0" algn="l" rtl="0">
              <a:lnSpc>
                <a:spcPct val="100000"/>
              </a:lnSpc>
              <a:spcBef>
                <a:spcPts val="0"/>
              </a:spcBef>
              <a:spcAft>
                <a:spcPts val="0"/>
              </a:spcAft>
              <a:buNone/>
            </a:pPr>
            <a:endParaRPr sz="1800">
              <a:solidFill>
                <a:srgbClr val="3A3A3A"/>
              </a:solidFill>
              <a:highlight>
                <a:schemeClr val="lt1"/>
              </a:highlight>
            </a:endParaRPr>
          </a:p>
          <a:p>
            <a:pPr marL="0" marR="0" lvl="0" indent="0" algn="l" rtl="0">
              <a:lnSpc>
                <a:spcPct val="100000"/>
              </a:lnSpc>
              <a:spcBef>
                <a:spcPts val="0"/>
              </a:spcBef>
              <a:spcAft>
                <a:spcPts val="0"/>
              </a:spcAft>
              <a:buNone/>
            </a:pPr>
            <a:endParaRPr sz="1800">
              <a:solidFill>
                <a:srgbClr val="3A3A3A"/>
              </a:solidFill>
              <a:highlight>
                <a:schemeClr val="lt1"/>
              </a:highlight>
            </a:endParaRPr>
          </a:p>
          <a:p>
            <a:pPr marL="0" marR="0" lvl="0" indent="0" algn="l" rtl="0">
              <a:lnSpc>
                <a:spcPct val="100000"/>
              </a:lnSpc>
              <a:spcBef>
                <a:spcPts val="0"/>
              </a:spcBef>
              <a:spcAft>
                <a:spcPts val="0"/>
              </a:spcAft>
              <a:buNone/>
            </a:pPr>
            <a:endParaRPr sz="1800">
              <a:solidFill>
                <a:srgbClr val="3A3A3A"/>
              </a:solidFill>
              <a:highlight>
                <a:schemeClr val="lt1"/>
              </a:highlight>
            </a:endParaRPr>
          </a:p>
        </p:txBody>
      </p:sp>
      <p:sp>
        <p:nvSpPr>
          <p:cNvPr id="2" name="Espace réservé du pied de page 1">
            <a:extLst>
              <a:ext uri="{FF2B5EF4-FFF2-40B4-BE49-F238E27FC236}">
                <a16:creationId xmlns:a16="http://schemas.microsoft.com/office/drawing/2014/main" id="{8B6336B6-A599-401A-B3CE-A3D3AE0A3AB5}"/>
              </a:ext>
            </a:extLst>
          </p:cNvPr>
          <p:cNvSpPr>
            <a:spLocks noGrp="1"/>
          </p:cNvSpPr>
          <p:nvPr>
            <p:ph type="ftr" sz="quarter" idx="11"/>
          </p:nvPr>
        </p:nvSpPr>
        <p:spPr>
          <a:xfrm>
            <a:off x="1942414" y="6135809"/>
            <a:ext cx="6344361" cy="365125"/>
          </a:xfrm>
        </p:spPr>
        <p:txBody>
          <a:bodyPr/>
          <a:lstStyle/>
          <a:p>
            <a:r>
              <a:rPr lang="fr-FR"/>
              <a:t>La Stratégie Nationale Alimentation Nutritio Climat  (SNANC) -23-06-2023 - G.Casolari- Collectif Alimentation</a:t>
            </a:r>
            <a:endParaRPr lang="en-US" dirty="0"/>
          </a:p>
        </p:txBody>
      </p:sp>
      <p:sp>
        <p:nvSpPr>
          <p:cNvPr id="3" name="Espace réservé du numéro de diapositive 2">
            <a:extLst>
              <a:ext uri="{FF2B5EF4-FFF2-40B4-BE49-F238E27FC236}">
                <a16:creationId xmlns:a16="http://schemas.microsoft.com/office/drawing/2014/main" id="{3E6A39CB-4D00-4BE2-9ECA-BB36444F8F2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5</a:t>
            </a:fld>
            <a:endParaRPr lang="fr-F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4" name="Google Shape;434;p61"/>
          <p:cNvSpPr txBox="1">
            <a:spLocks noGrp="1"/>
          </p:cNvSpPr>
          <p:nvPr>
            <p:ph type="subTitle" idx="1"/>
          </p:nvPr>
        </p:nvSpPr>
        <p:spPr>
          <a:xfrm>
            <a:off x="893425" y="687450"/>
            <a:ext cx="7129500" cy="54831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spcBef>
                <a:spcPts val="0"/>
              </a:spcBef>
              <a:spcAft>
                <a:spcPts val="0"/>
              </a:spcAft>
              <a:buClr>
                <a:srgbClr val="888888"/>
              </a:buClr>
              <a:buSzPct val="100000"/>
              <a:buNone/>
            </a:pPr>
            <a:endParaRPr sz="1400" dirty="0"/>
          </a:p>
          <a:p>
            <a:pPr marL="2832100" marR="27305" lvl="0" indent="0" algn="just" rtl="0">
              <a:lnSpc>
                <a:spcPct val="107916"/>
              </a:lnSpc>
              <a:spcBef>
                <a:spcPts val="0"/>
              </a:spcBef>
              <a:spcAft>
                <a:spcPts val="0"/>
              </a:spcAft>
              <a:buClr>
                <a:schemeClr val="dk1"/>
              </a:buClr>
              <a:buSzPct val="37263"/>
              <a:buNone/>
            </a:pPr>
            <a:endParaRPr sz="2951" b="1" dirty="0">
              <a:solidFill>
                <a:srgbClr val="1F4E79"/>
              </a:solidFill>
              <a:highlight>
                <a:srgbClr val="FFFF00"/>
              </a:highlight>
              <a:latin typeface="Carlito"/>
              <a:ea typeface="Carlito"/>
              <a:cs typeface="Carlito"/>
              <a:sym typeface="Carlito"/>
            </a:endParaRPr>
          </a:p>
          <a:p>
            <a:pPr marL="2832100" marR="27305" lvl="0" indent="0" algn="just" rtl="0">
              <a:lnSpc>
                <a:spcPct val="107916"/>
              </a:lnSpc>
              <a:spcBef>
                <a:spcPts val="800"/>
              </a:spcBef>
              <a:spcAft>
                <a:spcPts val="0"/>
              </a:spcAft>
              <a:buClr>
                <a:schemeClr val="dk1"/>
              </a:buClr>
              <a:buSzPct val="37263"/>
              <a:buNone/>
            </a:pPr>
            <a:r>
              <a:rPr lang="fr-FR" sz="3600" b="1" dirty="0">
                <a:solidFill>
                  <a:srgbClr val="1F4E79"/>
                </a:solidFill>
                <a:highlight>
                  <a:srgbClr val="FFFF00"/>
                </a:highlight>
                <a:latin typeface="Georgia" panose="02040502050405020303" pitchFamily="18" charset="0"/>
                <a:ea typeface="Carlito"/>
                <a:cs typeface="Carlito"/>
                <a:sym typeface="Carlito"/>
              </a:rPr>
              <a:t>Axe 6 : la recherche</a:t>
            </a:r>
            <a:endParaRPr sz="3600" b="1" dirty="0">
              <a:solidFill>
                <a:srgbClr val="1F4E79"/>
              </a:solidFill>
              <a:highlight>
                <a:srgbClr val="FFFF00"/>
              </a:highlight>
              <a:latin typeface="Georgia" panose="02040502050405020303" pitchFamily="18" charset="0"/>
              <a:ea typeface="Carlito"/>
              <a:cs typeface="Carlito"/>
              <a:sym typeface="Carlito"/>
            </a:endParaRPr>
          </a:p>
          <a:p>
            <a:pPr marL="2832100" marR="27305" lvl="0" indent="0" algn="just" rtl="0">
              <a:lnSpc>
                <a:spcPct val="107916"/>
              </a:lnSpc>
              <a:spcBef>
                <a:spcPts val="800"/>
              </a:spcBef>
              <a:spcAft>
                <a:spcPts val="0"/>
              </a:spcAft>
              <a:buClr>
                <a:schemeClr val="dk1"/>
              </a:buClr>
              <a:buSzPct val="38596"/>
              <a:buNone/>
            </a:pPr>
            <a:endParaRPr sz="2850" b="1" dirty="0">
              <a:solidFill>
                <a:srgbClr val="1F4E79"/>
              </a:solidFill>
              <a:highlight>
                <a:srgbClr val="FFFF00"/>
              </a:highlight>
            </a:endParaRPr>
          </a:p>
          <a:p>
            <a:pPr marL="54610" marR="51435" lvl="0" indent="0" algn="just" rtl="0">
              <a:spcBef>
                <a:spcPts val="800"/>
              </a:spcBef>
              <a:spcAft>
                <a:spcPts val="0"/>
              </a:spcAft>
              <a:buClr>
                <a:schemeClr val="dk1"/>
              </a:buClr>
              <a:buSzPct val="38596"/>
              <a:buNone/>
            </a:pPr>
            <a:r>
              <a:rPr lang="fr-FR" sz="2850" dirty="0">
                <a:solidFill>
                  <a:srgbClr val="1F4E79"/>
                </a:solidFill>
              </a:rPr>
              <a:t>Poursuivre le développement de méthodes et indicateurs et</a:t>
            </a:r>
            <a:r>
              <a:rPr lang="fr-FR" sz="2850" b="1" dirty="0">
                <a:solidFill>
                  <a:srgbClr val="1F4E79"/>
                </a:solidFill>
              </a:rPr>
              <a:t> évaluer les impacts sanitaires, environnementaux, économiques et sociaux de l’alimentation pour toutes et tous.</a:t>
            </a:r>
            <a:endParaRPr sz="2850" b="1" dirty="0">
              <a:solidFill>
                <a:srgbClr val="1F4E79"/>
              </a:solidFill>
            </a:endParaRPr>
          </a:p>
          <a:p>
            <a:pPr marL="54610" marR="51435" lvl="0" indent="0" algn="just" rtl="0">
              <a:spcBef>
                <a:spcPts val="5"/>
              </a:spcBef>
              <a:spcAft>
                <a:spcPts val="0"/>
              </a:spcAft>
              <a:buClr>
                <a:schemeClr val="dk1"/>
              </a:buClr>
              <a:buSzPct val="38596"/>
              <a:buNone/>
            </a:pPr>
            <a:endParaRPr sz="2850" dirty="0">
              <a:solidFill>
                <a:srgbClr val="1F4E79"/>
              </a:solidFill>
            </a:endParaRPr>
          </a:p>
          <a:p>
            <a:pPr marL="54610" marR="52705" lvl="0" indent="0" algn="just" rtl="0">
              <a:spcBef>
                <a:spcPts val="5"/>
              </a:spcBef>
              <a:spcAft>
                <a:spcPts val="0"/>
              </a:spcAft>
              <a:buClr>
                <a:schemeClr val="dk1"/>
              </a:buClr>
              <a:buSzPct val="38596"/>
              <a:buNone/>
            </a:pPr>
            <a:r>
              <a:rPr lang="fr-FR" sz="2850" b="1" dirty="0">
                <a:solidFill>
                  <a:srgbClr val="1F4E79"/>
                </a:solidFill>
              </a:rPr>
              <a:t>Favoriser les recherches</a:t>
            </a:r>
            <a:r>
              <a:rPr lang="fr-FR" sz="2850" dirty="0">
                <a:solidFill>
                  <a:srgbClr val="1F4E79"/>
                </a:solidFill>
              </a:rPr>
              <a:t>, modélisations et exercices de prospective autour de </a:t>
            </a:r>
            <a:r>
              <a:rPr lang="fr-FR" sz="2850" b="1" dirty="0">
                <a:solidFill>
                  <a:srgbClr val="1F4E79"/>
                </a:solidFill>
              </a:rPr>
              <a:t>scénarios de rupture dans la configuration du système alimentaire.</a:t>
            </a:r>
            <a:endParaRPr sz="2850" b="1" dirty="0">
              <a:solidFill>
                <a:srgbClr val="1F4E79"/>
              </a:solidFill>
            </a:endParaRPr>
          </a:p>
          <a:p>
            <a:pPr marL="54610" marR="52705" lvl="0" indent="0" algn="just" rtl="0">
              <a:spcBef>
                <a:spcPts val="5"/>
              </a:spcBef>
              <a:spcAft>
                <a:spcPts val="0"/>
              </a:spcAft>
              <a:buClr>
                <a:schemeClr val="dk1"/>
              </a:buClr>
              <a:buSzPct val="38596"/>
              <a:buNone/>
            </a:pPr>
            <a:endParaRPr sz="2850" dirty="0">
              <a:solidFill>
                <a:srgbClr val="1F4E79"/>
              </a:solidFill>
            </a:endParaRPr>
          </a:p>
          <a:p>
            <a:pPr marL="54610" marR="52070" lvl="0" indent="0" algn="just" rtl="0">
              <a:lnSpc>
                <a:spcPct val="100833"/>
              </a:lnSpc>
              <a:spcBef>
                <a:spcPts val="5"/>
              </a:spcBef>
              <a:spcAft>
                <a:spcPts val="0"/>
              </a:spcAft>
              <a:buClr>
                <a:schemeClr val="dk1"/>
              </a:buClr>
              <a:buSzPct val="38596"/>
              <a:buNone/>
            </a:pPr>
            <a:r>
              <a:rPr lang="fr-FR" sz="2850" b="1" dirty="0">
                <a:solidFill>
                  <a:srgbClr val="1F4E79"/>
                </a:solidFill>
              </a:rPr>
              <a:t>Renforcer les relations</a:t>
            </a:r>
            <a:r>
              <a:rPr lang="fr-FR" sz="2850" dirty="0">
                <a:solidFill>
                  <a:srgbClr val="1F4E79"/>
                </a:solidFill>
              </a:rPr>
              <a:t> au niveau national et territorial </a:t>
            </a:r>
            <a:r>
              <a:rPr lang="fr-FR" sz="2850" b="1" dirty="0">
                <a:solidFill>
                  <a:srgbClr val="1F4E79"/>
                </a:solidFill>
              </a:rPr>
              <a:t>entre la recherche publique et privée et les acteurs du système alimentaire.</a:t>
            </a:r>
            <a:endParaRPr sz="2850" b="1" dirty="0">
              <a:solidFill>
                <a:srgbClr val="1F4E79"/>
              </a:solidFill>
            </a:endParaRPr>
          </a:p>
          <a:p>
            <a:pPr marL="54610" marR="52070" lvl="0" indent="0" algn="just" rtl="0">
              <a:lnSpc>
                <a:spcPct val="100833"/>
              </a:lnSpc>
              <a:spcBef>
                <a:spcPts val="5"/>
              </a:spcBef>
              <a:spcAft>
                <a:spcPts val="0"/>
              </a:spcAft>
              <a:buClr>
                <a:schemeClr val="dk1"/>
              </a:buClr>
              <a:buSzPct val="38596"/>
              <a:buNone/>
            </a:pPr>
            <a:endParaRPr sz="2850" dirty="0">
              <a:solidFill>
                <a:srgbClr val="1F4E79"/>
              </a:solidFill>
            </a:endParaRPr>
          </a:p>
          <a:p>
            <a:pPr marL="88900" lvl="0" indent="0" algn="l" rtl="0">
              <a:lnSpc>
                <a:spcPct val="107916"/>
              </a:lnSpc>
              <a:spcBef>
                <a:spcPts val="535"/>
              </a:spcBef>
              <a:spcAft>
                <a:spcPts val="0"/>
              </a:spcAft>
              <a:buClr>
                <a:schemeClr val="dk1"/>
              </a:buClr>
              <a:buSzPct val="38596"/>
              <a:buNone/>
            </a:pPr>
            <a:r>
              <a:rPr lang="fr-FR" sz="2850" dirty="0">
                <a:solidFill>
                  <a:srgbClr val="1F4E79"/>
                </a:solidFill>
              </a:rPr>
              <a:t>Mieux connaître la</a:t>
            </a:r>
            <a:r>
              <a:rPr lang="fr-FR" sz="2850" b="1" dirty="0">
                <a:solidFill>
                  <a:srgbClr val="1F4E79"/>
                </a:solidFill>
              </a:rPr>
              <a:t> précarité alimentaire.</a:t>
            </a:r>
            <a:endParaRPr sz="2850" b="1" dirty="0">
              <a:solidFill>
                <a:srgbClr val="1F4E79"/>
              </a:solidFill>
            </a:endParaRPr>
          </a:p>
          <a:p>
            <a:pPr marL="88900" lvl="0" indent="0" algn="l" rtl="0">
              <a:lnSpc>
                <a:spcPct val="107916"/>
              </a:lnSpc>
              <a:spcBef>
                <a:spcPts val="800"/>
              </a:spcBef>
              <a:spcAft>
                <a:spcPts val="0"/>
              </a:spcAft>
              <a:buClr>
                <a:schemeClr val="dk1"/>
              </a:buClr>
              <a:buSzPct val="43137"/>
              <a:buNone/>
            </a:pPr>
            <a:endParaRPr sz="2550" dirty="0">
              <a:solidFill>
                <a:srgbClr val="1F4E79"/>
              </a:solidFill>
              <a:latin typeface="Carlito"/>
              <a:ea typeface="Carlito"/>
              <a:cs typeface="Carlito"/>
              <a:sym typeface="Carlito"/>
            </a:endParaRPr>
          </a:p>
          <a:p>
            <a:pPr marL="88900" lvl="0" indent="0" algn="l" rtl="0">
              <a:lnSpc>
                <a:spcPct val="107916"/>
              </a:lnSpc>
              <a:spcBef>
                <a:spcPts val="800"/>
              </a:spcBef>
              <a:spcAft>
                <a:spcPts val="0"/>
              </a:spcAft>
              <a:buClr>
                <a:schemeClr val="dk1"/>
              </a:buClr>
              <a:buSzPct val="43137"/>
              <a:buNone/>
            </a:pPr>
            <a:endParaRPr sz="2550" dirty="0">
              <a:solidFill>
                <a:srgbClr val="1F4E79"/>
              </a:solidFill>
              <a:latin typeface="Carlito"/>
              <a:ea typeface="Carlito"/>
              <a:cs typeface="Carlito"/>
              <a:sym typeface="Carlito"/>
            </a:endParaRPr>
          </a:p>
          <a:p>
            <a:pPr marL="2286000" marR="87630" lvl="0" indent="457200" algn="just" rtl="0">
              <a:lnSpc>
                <a:spcPct val="100833"/>
              </a:lnSpc>
              <a:spcBef>
                <a:spcPts val="800"/>
              </a:spcBef>
              <a:spcAft>
                <a:spcPts val="0"/>
              </a:spcAft>
              <a:buClr>
                <a:schemeClr val="dk1"/>
              </a:buClr>
              <a:buSzPct val="91666"/>
              <a:buNone/>
            </a:pPr>
            <a:endParaRPr sz="1200" b="1" dirty="0">
              <a:solidFill>
                <a:srgbClr val="1F4E79"/>
              </a:solidFill>
              <a:highlight>
                <a:srgbClr val="FFFF00"/>
              </a:highlight>
              <a:latin typeface="Carlito"/>
              <a:ea typeface="Carlito"/>
              <a:cs typeface="Carlito"/>
              <a:sym typeface="Carlito"/>
            </a:endParaRPr>
          </a:p>
          <a:p>
            <a:pPr marL="0" lvl="0" indent="0" algn="just" rtl="0">
              <a:lnSpc>
                <a:spcPct val="107916"/>
              </a:lnSpc>
              <a:spcBef>
                <a:spcPts val="800"/>
              </a:spcBef>
              <a:spcAft>
                <a:spcPts val="0"/>
              </a:spcAft>
              <a:buClr>
                <a:schemeClr val="dk1"/>
              </a:buClr>
              <a:buSzPct val="61111"/>
              <a:buFont typeface="Arial"/>
              <a:buNone/>
            </a:pPr>
            <a:endParaRPr sz="1800" b="1" dirty="0">
              <a:solidFill>
                <a:srgbClr val="1F4E79"/>
              </a:solidFill>
              <a:highlight>
                <a:srgbClr val="FFFF00"/>
              </a:highlight>
              <a:latin typeface="Carlito"/>
              <a:ea typeface="Carlito"/>
              <a:cs typeface="Carlito"/>
              <a:sym typeface="Carlito"/>
            </a:endParaRPr>
          </a:p>
          <a:p>
            <a:pPr marL="0" lvl="0" indent="0" algn="ctr" rtl="0">
              <a:spcBef>
                <a:spcPts val="800"/>
              </a:spcBef>
              <a:spcAft>
                <a:spcPts val="0"/>
              </a:spcAft>
              <a:buClr>
                <a:schemeClr val="dk1"/>
              </a:buClr>
              <a:buSzPct val="111111"/>
              <a:buNone/>
            </a:pPr>
            <a:r>
              <a:rPr lang="fr-FR" sz="1800" dirty="0">
                <a:solidFill>
                  <a:schemeClr val="dk1"/>
                </a:solidFill>
              </a:rPr>
              <a:t>‍</a:t>
            </a:r>
            <a:endParaRPr sz="1800" dirty="0"/>
          </a:p>
        </p:txBody>
      </p:sp>
      <p:sp>
        <p:nvSpPr>
          <p:cNvPr id="433" name="Google Shape;433;p61"/>
          <p:cNvSpPr txBox="1">
            <a:spLocks noGrp="1"/>
          </p:cNvSpPr>
          <p:nvPr>
            <p:ph type="ctrTitle" idx="4294967295"/>
          </p:nvPr>
        </p:nvSpPr>
        <p:spPr>
          <a:xfrm>
            <a:off x="0" y="0"/>
            <a:ext cx="7772400" cy="7159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200"/>
              <a:buFont typeface="Calibri"/>
              <a:buNone/>
            </a:pPr>
            <a:r>
              <a:rPr lang="fr-FR" sz="2400" b="1">
                <a:solidFill>
                  <a:srgbClr val="3333FF"/>
                </a:solidFill>
              </a:rPr>
              <a:t>Contribution du CNA - 7</a:t>
            </a:r>
            <a:endParaRPr sz="2400"/>
          </a:p>
        </p:txBody>
      </p:sp>
      <p:sp>
        <p:nvSpPr>
          <p:cNvPr id="2" name="Espace réservé du pied de page 1">
            <a:extLst>
              <a:ext uri="{FF2B5EF4-FFF2-40B4-BE49-F238E27FC236}">
                <a16:creationId xmlns:a16="http://schemas.microsoft.com/office/drawing/2014/main" id="{9C3AE80E-0629-41D4-9963-CD87738143E2}"/>
              </a:ext>
            </a:extLst>
          </p:cNvPr>
          <p:cNvSpPr>
            <a:spLocks noGrp="1"/>
          </p:cNvSpPr>
          <p:nvPr>
            <p:ph type="ftr" sz="quarter" idx="11"/>
          </p:nvPr>
        </p:nvSpPr>
        <p:spPr>
          <a:xfrm>
            <a:off x="1942414" y="6135809"/>
            <a:ext cx="5923391" cy="365125"/>
          </a:xfrm>
        </p:spPr>
        <p:txBody>
          <a:bodyPr/>
          <a:lstStyle/>
          <a:p>
            <a:r>
              <a:rPr lang="fr-FR" dirty="0"/>
              <a:t>La Stratégie Nationale Alimentation Nutrition Climat  (SNANC) -23-06-2023 - </a:t>
            </a:r>
            <a:r>
              <a:rPr lang="fr-FR" dirty="0" err="1"/>
              <a:t>G.Casolari</a:t>
            </a:r>
            <a:r>
              <a:rPr lang="fr-FR" dirty="0"/>
              <a:t>- Collectif Alimentation</a:t>
            </a:r>
            <a:endParaRPr lang="en-US" dirty="0"/>
          </a:p>
        </p:txBody>
      </p:sp>
      <p:sp>
        <p:nvSpPr>
          <p:cNvPr id="3" name="Espace réservé du numéro de diapositive 2">
            <a:extLst>
              <a:ext uri="{FF2B5EF4-FFF2-40B4-BE49-F238E27FC236}">
                <a16:creationId xmlns:a16="http://schemas.microsoft.com/office/drawing/2014/main" id="{CD2D9E21-3C8B-4AAE-B50C-99FA0D05B4B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50</a:t>
            </a:fld>
            <a:endParaRPr lang="fr-F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7"/>
          <p:cNvSpPr txBox="1">
            <a:spLocks noGrp="1"/>
          </p:cNvSpPr>
          <p:nvPr>
            <p:ph type="body" idx="1"/>
          </p:nvPr>
        </p:nvSpPr>
        <p:spPr>
          <a:xfrm>
            <a:off x="311700" y="1536624"/>
            <a:ext cx="8520600" cy="3052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ctr" rtl="0">
              <a:spcBef>
                <a:spcPts val="1200"/>
              </a:spcBef>
              <a:spcAft>
                <a:spcPts val="1200"/>
              </a:spcAft>
              <a:buNone/>
            </a:pPr>
            <a:r>
              <a:rPr lang="fr-FR" sz="6000" b="1"/>
              <a:t>FIN</a:t>
            </a:r>
            <a:endParaRPr sz="6000" b="1"/>
          </a:p>
        </p:txBody>
      </p:sp>
      <p:sp>
        <p:nvSpPr>
          <p:cNvPr id="3" name="Espace réservé du numéro de diapositive 2">
            <a:extLst>
              <a:ext uri="{FF2B5EF4-FFF2-40B4-BE49-F238E27FC236}">
                <a16:creationId xmlns:a16="http://schemas.microsoft.com/office/drawing/2014/main" id="{AC6685FD-940B-4532-B2DF-5DC2AF6C4BDB}"/>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fr-FR" smtClean="0"/>
              <a:t>51</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647317"/>
            <a:ext cx="8520600" cy="763500"/>
          </a:xfrm>
          <a:prstGeom prst="rect">
            <a:avLst/>
          </a:prstGeom>
        </p:spPr>
        <p:txBody>
          <a:bodyPr spcFirstLastPara="1" wrap="square" lIns="91425" tIns="91425" rIns="91425" bIns="91425" anchor="t" anchorCtr="0">
            <a:normAutofit/>
          </a:bodyPr>
          <a:lstStyle/>
          <a:p>
            <a:pPr marL="0" lvl="0" indent="0" algn="ctr" rtl="0">
              <a:spcBef>
                <a:spcPts val="0"/>
              </a:spcBef>
              <a:spcAft>
                <a:spcPts val="1000"/>
              </a:spcAft>
              <a:buClr>
                <a:schemeClr val="dk1"/>
              </a:buClr>
              <a:buSzPts val="1100"/>
              <a:buFont typeface="Arial"/>
              <a:buNone/>
            </a:pPr>
            <a:r>
              <a:rPr lang="fr-FR" sz="2400" b="1">
                <a:solidFill>
                  <a:srgbClr val="3333FF"/>
                </a:solidFill>
                <a:latin typeface="Georgia"/>
                <a:ea typeface="Georgia"/>
                <a:cs typeface="Georgia"/>
                <a:sym typeface="Georgia"/>
              </a:rPr>
              <a:t>Stratégie mondiale pour l’alimentation - 1</a:t>
            </a:r>
            <a:endParaRPr sz="2400" b="1">
              <a:solidFill>
                <a:srgbClr val="3333FF"/>
              </a:solidFill>
            </a:endParaRPr>
          </a:p>
        </p:txBody>
      </p:sp>
      <p:sp>
        <p:nvSpPr>
          <p:cNvPr id="102" name="Google Shape;102;p19"/>
          <p:cNvSpPr txBox="1">
            <a:spLocks noGrp="1"/>
          </p:cNvSpPr>
          <p:nvPr>
            <p:ph type="body" idx="1"/>
          </p:nvPr>
        </p:nvSpPr>
        <p:spPr>
          <a:prstGeom prst="rect">
            <a:avLst/>
          </a:prstGeom>
        </p:spPr>
        <p:txBody>
          <a:bodyPr spcFirstLastPara="1" wrap="square" lIns="91425" tIns="91425" rIns="91425" bIns="91425" anchor="t" anchorCtr="0">
            <a:normAutofit lnSpcReduction="10000"/>
          </a:bodyPr>
          <a:lstStyle/>
          <a:p>
            <a:pPr marL="0" lvl="0" indent="0" algn="just" rtl="0">
              <a:lnSpc>
                <a:spcPct val="100000"/>
              </a:lnSpc>
              <a:spcBef>
                <a:spcPts val="0"/>
              </a:spcBef>
              <a:spcAft>
                <a:spcPts val="0"/>
              </a:spcAft>
              <a:buNone/>
            </a:pPr>
            <a:endParaRPr sz="2400" dirty="0">
              <a:solidFill>
                <a:schemeClr val="dk1"/>
              </a:solidFill>
              <a:latin typeface="Georgia"/>
              <a:ea typeface="Georgia"/>
              <a:cs typeface="Georgia"/>
              <a:sym typeface="Georgia"/>
            </a:endParaRPr>
          </a:p>
          <a:p>
            <a:pPr marL="0" lvl="0" indent="0" algn="just" rtl="0">
              <a:lnSpc>
                <a:spcPct val="100000"/>
              </a:lnSpc>
              <a:spcBef>
                <a:spcPts val="1000"/>
              </a:spcBef>
              <a:spcAft>
                <a:spcPts val="0"/>
              </a:spcAft>
              <a:buNone/>
            </a:pPr>
            <a:endParaRPr dirty="0">
              <a:solidFill>
                <a:srgbClr val="202122"/>
              </a:solidFill>
              <a:highlight>
                <a:srgbClr val="FFFFFF"/>
              </a:highlight>
            </a:endParaRPr>
          </a:p>
          <a:p>
            <a:pPr marL="0" lvl="0" indent="0" algn="just" rtl="0">
              <a:lnSpc>
                <a:spcPct val="100000"/>
              </a:lnSpc>
              <a:spcBef>
                <a:spcPts val="1000"/>
              </a:spcBef>
              <a:spcAft>
                <a:spcPts val="0"/>
              </a:spcAft>
              <a:buNone/>
            </a:pPr>
            <a:r>
              <a:rPr lang="fr-FR" sz="2400" dirty="0">
                <a:solidFill>
                  <a:srgbClr val="545454"/>
                </a:solidFill>
                <a:highlight>
                  <a:srgbClr val="FFFFFF"/>
                </a:highlight>
              </a:rPr>
              <a:t>Le Cadre stratégique 2022-2031 de la </a:t>
            </a:r>
            <a:r>
              <a:rPr lang="fr-FR" sz="2400" b="1" dirty="0">
                <a:solidFill>
                  <a:srgbClr val="545454"/>
                </a:solidFill>
                <a:highlight>
                  <a:srgbClr val="FFFFFF"/>
                </a:highlight>
              </a:rPr>
              <a:t>FAO</a:t>
            </a:r>
            <a:r>
              <a:rPr lang="fr-FR" sz="2400" dirty="0">
                <a:solidFill>
                  <a:srgbClr val="545454"/>
                </a:solidFill>
                <a:highlight>
                  <a:srgbClr val="FFFFFF"/>
                </a:highlight>
              </a:rPr>
              <a:t> a pour ambition d’appuyer la réalisation du Programme 2030 par une </a:t>
            </a:r>
            <a:r>
              <a:rPr lang="fr-FR" sz="2400" b="1" dirty="0">
                <a:solidFill>
                  <a:srgbClr val="545454"/>
                </a:solidFill>
                <a:highlight>
                  <a:srgbClr val="FFFFFF"/>
                </a:highlight>
              </a:rPr>
              <a:t>transformation des systèmes agroalimentaires</a:t>
            </a:r>
            <a:r>
              <a:rPr lang="fr-FR" sz="2400" dirty="0">
                <a:solidFill>
                  <a:srgbClr val="545454"/>
                </a:solidFill>
                <a:highlight>
                  <a:srgbClr val="FFFFFF"/>
                </a:highlight>
              </a:rPr>
              <a:t> destinée à les rendre </a:t>
            </a:r>
            <a:r>
              <a:rPr lang="fr-FR" sz="2400" i="1" dirty="0">
                <a:solidFill>
                  <a:srgbClr val="545454"/>
                </a:solidFill>
                <a:highlight>
                  <a:srgbClr val="FFFFFF"/>
                </a:highlight>
              </a:rPr>
              <a:t>plus</a:t>
            </a:r>
            <a:r>
              <a:rPr lang="fr-FR" sz="2400" dirty="0">
                <a:solidFill>
                  <a:srgbClr val="545454"/>
                </a:solidFill>
                <a:highlight>
                  <a:srgbClr val="FFFFFF"/>
                </a:highlight>
              </a:rPr>
              <a:t> efficaces, </a:t>
            </a:r>
            <a:r>
              <a:rPr lang="fr-FR" sz="2400" i="1" dirty="0">
                <a:solidFill>
                  <a:srgbClr val="545454"/>
                </a:solidFill>
                <a:highlight>
                  <a:srgbClr val="FFFFFF"/>
                </a:highlight>
              </a:rPr>
              <a:t>plus</a:t>
            </a:r>
            <a:r>
              <a:rPr lang="fr-FR" sz="2400" dirty="0">
                <a:solidFill>
                  <a:srgbClr val="545454"/>
                </a:solidFill>
                <a:highlight>
                  <a:srgbClr val="FFFFFF"/>
                </a:highlight>
              </a:rPr>
              <a:t> inclusifs, </a:t>
            </a:r>
            <a:r>
              <a:rPr lang="fr-FR" sz="2400" i="1" dirty="0">
                <a:solidFill>
                  <a:srgbClr val="545454"/>
                </a:solidFill>
                <a:highlight>
                  <a:srgbClr val="FFFFFF"/>
                </a:highlight>
              </a:rPr>
              <a:t>plus</a:t>
            </a:r>
            <a:r>
              <a:rPr lang="fr-FR" sz="2400" dirty="0">
                <a:solidFill>
                  <a:srgbClr val="545454"/>
                </a:solidFill>
                <a:highlight>
                  <a:srgbClr val="FFFFFF"/>
                </a:highlight>
              </a:rPr>
              <a:t> résilients et </a:t>
            </a:r>
            <a:r>
              <a:rPr lang="fr-FR" sz="2400" i="1" dirty="0">
                <a:solidFill>
                  <a:srgbClr val="545454"/>
                </a:solidFill>
                <a:highlight>
                  <a:srgbClr val="FFFFFF"/>
                </a:highlight>
              </a:rPr>
              <a:t>plus</a:t>
            </a:r>
            <a:r>
              <a:rPr lang="fr-FR" sz="2400" dirty="0">
                <a:solidFill>
                  <a:srgbClr val="545454"/>
                </a:solidFill>
                <a:highlight>
                  <a:srgbClr val="FFFFFF"/>
                </a:highlight>
              </a:rPr>
              <a:t> durables en vue d’</a:t>
            </a:r>
            <a:r>
              <a:rPr lang="fr-FR" sz="2400" b="1" dirty="0">
                <a:solidFill>
                  <a:srgbClr val="545454"/>
                </a:solidFill>
                <a:highlight>
                  <a:srgbClr val="FFFFFF"/>
                </a:highlight>
              </a:rPr>
              <a:t>améliorer la production, la nutrition, l’environnement et les conditions de vie</a:t>
            </a:r>
            <a:r>
              <a:rPr lang="fr-FR" sz="2400" dirty="0">
                <a:solidFill>
                  <a:srgbClr val="545454"/>
                </a:solidFill>
                <a:highlight>
                  <a:srgbClr val="FFFFFF"/>
                </a:highlight>
              </a:rPr>
              <a:t>, sans laisser personne de côté.</a:t>
            </a:r>
            <a:endParaRPr sz="2400" dirty="0">
              <a:solidFill>
                <a:srgbClr val="545454"/>
              </a:solidFill>
              <a:highlight>
                <a:srgbClr val="FFFFFF"/>
              </a:highlight>
            </a:endParaRPr>
          </a:p>
          <a:p>
            <a:pPr marL="0" lvl="0" indent="0" algn="just" rtl="0">
              <a:lnSpc>
                <a:spcPct val="100000"/>
              </a:lnSpc>
              <a:spcBef>
                <a:spcPts val="1000"/>
              </a:spcBef>
              <a:spcAft>
                <a:spcPts val="0"/>
              </a:spcAft>
              <a:buNone/>
            </a:pPr>
            <a:endParaRPr sz="2400" dirty="0">
              <a:solidFill>
                <a:srgbClr val="545454"/>
              </a:solidFill>
              <a:highlight>
                <a:srgbClr val="FFFFFF"/>
              </a:highlight>
            </a:endParaRPr>
          </a:p>
          <a:p>
            <a:pPr marL="0" lvl="0" indent="0" algn="just" rtl="0">
              <a:lnSpc>
                <a:spcPct val="100000"/>
              </a:lnSpc>
              <a:spcBef>
                <a:spcPts val="1000"/>
              </a:spcBef>
              <a:spcAft>
                <a:spcPts val="1000"/>
              </a:spcAft>
              <a:buNone/>
            </a:pPr>
            <a:r>
              <a:rPr lang="fr-FR" sz="1400" dirty="0">
                <a:solidFill>
                  <a:srgbClr val="545454"/>
                </a:solidFill>
                <a:highlight>
                  <a:srgbClr val="FFFFFF"/>
                </a:highlight>
              </a:rPr>
              <a:t>FAO = Organisation des Nations Unies pour l’alimentation et l’agriculture</a:t>
            </a:r>
            <a:endParaRPr sz="1400" dirty="0">
              <a:solidFill>
                <a:srgbClr val="545454"/>
              </a:solidFill>
              <a:highlight>
                <a:srgbClr val="FFFFFF"/>
              </a:highlight>
            </a:endParaRPr>
          </a:p>
        </p:txBody>
      </p:sp>
      <p:sp>
        <p:nvSpPr>
          <p:cNvPr id="3" name="Espace réservé du numéro de diapositive 2">
            <a:extLst>
              <a:ext uri="{FF2B5EF4-FFF2-40B4-BE49-F238E27FC236}">
                <a16:creationId xmlns:a16="http://schemas.microsoft.com/office/drawing/2014/main" id="{F3A13B30-AAFE-4842-B208-AA5249B36FC8}"/>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fr-FR" smtClean="0"/>
              <a:t>6</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647317"/>
            <a:ext cx="8520600" cy="763500"/>
          </a:xfrm>
          <a:prstGeom prst="rect">
            <a:avLst/>
          </a:prstGeom>
        </p:spPr>
        <p:txBody>
          <a:bodyPr spcFirstLastPara="1" wrap="square" lIns="91425" tIns="91425" rIns="91425" bIns="91425" anchor="t" anchorCtr="0">
            <a:normAutofit/>
          </a:bodyPr>
          <a:lstStyle/>
          <a:p>
            <a:pPr marL="0" lvl="0" indent="0" algn="ctr" rtl="0">
              <a:spcBef>
                <a:spcPts val="0"/>
              </a:spcBef>
              <a:spcAft>
                <a:spcPts val="1000"/>
              </a:spcAft>
              <a:buClr>
                <a:schemeClr val="dk1"/>
              </a:buClr>
              <a:buSzPts val="1100"/>
              <a:buFont typeface="Arial"/>
              <a:buNone/>
            </a:pPr>
            <a:r>
              <a:rPr lang="fr-FR" sz="2400" b="1">
                <a:solidFill>
                  <a:srgbClr val="3333FF"/>
                </a:solidFill>
              </a:rPr>
              <a:t>Stratégie mondiale pour l’alimentation - 1</a:t>
            </a:r>
            <a:endParaRPr sz="2400" b="1">
              <a:solidFill>
                <a:srgbClr val="3333FF"/>
              </a:solidFill>
            </a:endParaRPr>
          </a:p>
        </p:txBody>
      </p:sp>
      <p:sp>
        <p:nvSpPr>
          <p:cNvPr id="110" name="Google Shape;110;p20"/>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just" rtl="0">
              <a:lnSpc>
                <a:spcPct val="100000"/>
              </a:lnSpc>
              <a:spcBef>
                <a:spcPts val="0"/>
              </a:spcBef>
              <a:spcAft>
                <a:spcPts val="0"/>
              </a:spcAft>
              <a:buNone/>
            </a:pPr>
            <a:r>
              <a:rPr lang="fr-FR" sz="2400">
                <a:solidFill>
                  <a:schemeClr val="dk1"/>
                </a:solidFill>
                <a:latin typeface="Georgia"/>
                <a:ea typeface="Georgia"/>
                <a:cs typeface="Georgia"/>
                <a:sym typeface="Georgia"/>
              </a:rPr>
              <a:t>La </a:t>
            </a:r>
            <a:r>
              <a:rPr lang="fr-FR" sz="2400" b="1">
                <a:solidFill>
                  <a:schemeClr val="dk1"/>
                </a:solidFill>
                <a:latin typeface="Georgia"/>
                <a:ea typeface="Georgia"/>
                <a:cs typeface="Georgia"/>
                <a:sym typeface="Georgia"/>
              </a:rPr>
              <a:t>Stratégie de l’OMS</a:t>
            </a:r>
            <a:r>
              <a:rPr lang="fr-FR" sz="2400">
                <a:solidFill>
                  <a:schemeClr val="dk1"/>
                </a:solidFill>
                <a:latin typeface="Georgia"/>
                <a:ea typeface="Georgia"/>
                <a:cs typeface="Georgia"/>
                <a:sym typeface="Georgia"/>
              </a:rPr>
              <a:t> porte sur deux des principaux facteurs de risque de maladies non transmissibles :</a:t>
            </a:r>
            <a:endParaRPr sz="2400">
              <a:solidFill>
                <a:schemeClr val="dk1"/>
              </a:solidFill>
              <a:latin typeface="Georgia"/>
              <a:ea typeface="Georgia"/>
              <a:cs typeface="Georgia"/>
              <a:sym typeface="Georgia"/>
            </a:endParaRPr>
          </a:p>
          <a:p>
            <a:pPr marL="457200" lvl="0" indent="-381000" algn="just" rtl="0">
              <a:lnSpc>
                <a:spcPct val="100000"/>
              </a:lnSpc>
              <a:spcBef>
                <a:spcPts val="1000"/>
              </a:spcBef>
              <a:spcAft>
                <a:spcPts val="0"/>
              </a:spcAft>
              <a:buClr>
                <a:schemeClr val="dk1"/>
              </a:buClr>
              <a:buSzPts val="2400"/>
              <a:buFont typeface="Georgia"/>
              <a:buChar char="●"/>
            </a:pPr>
            <a:r>
              <a:rPr lang="fr-FR" sz="2400">
                <a:solidFill>
                  <a:schemeClr val="dk1"/>
                </a:solidFill>
                <a:latin typeface="Georgia"/>
                <a:ea typeface="Georgia"/>
                <a:cs typeface="Georgia"/>
                <a:sym typeface="Georgia"/>
              </a:rPr>
              <a:t>une </a:t>
            </a:r>
            <a:r>
              <a:rPr lang="fr-FR" sz="2400" b="1">
                <a:solidFill>
                  <a:schemeClr val="dk1"/>
                </a:solidFill>
                <a:latin typeface="Georgia"/>
                <a:ea typeface="Georgia"/>
                <a:cs typeface="Georgia"/>
                <a:sym typeface="Georgia"/>
              </a:rPr>
              <a:t>mauvaise alimentation</a:t>
            </a:r>
            <a:r>
              <a:rPr lang="fr-FR" sz="2400">
                <a:solidFill>
                  <a:schemeClr val="dk1"/>
                </a:solidFill>
                <a:latin typeface="Georgia"/>
                <a:ea typeface="Georgia"/>
                <a:cs typeface="Georgia"/>
                <a:sym typeface="Georgia"/>
              </a:rPr>
              <a:t> </a:t>
            </a:r>
            <a:endParaRPr sz="2400">
              <a:solidFill>
                <a:schemeClr val="dk1"/>
              </a:solidFill>
              <a:latin typeface="Georgia"/>
              <a:ea typeface="Georgia"/>
              <a:cs typeface="Georgia"/>
              <a:sym typeface="Georgia"/>
            </a:endParaRPr>
          </a:p>
          <a:p>
            <a:pPr marL="457200" lvl="0" indent="-381000" algn="just" rtl="0">
              <a:lnSpc>
                <a:spcPct val="100000"/>
              </a:lnSpc>
              <a:spcBef>
                <a:spcPts val="0"/>
              </a:spcBef>
              <a:spcAft>
                <a:spcPts val="0"/>
              </a:spcAft>
              <a:buClr>
                <a:schemeClr val="dk1"/>
              </a:buClr>
              <a:buSzPts val="2400"/>
              <a:buFont typeface="Georgia"/>
              <a:buChar char="●"/>
            </a:pPr>
            <a:r>
              <a:rPr lang="fr-FR" sz="2400">
                <a:solidFill>
                  <a:schemeClr val="dk1"/>
                </a:solidFill>
                <a:latin typeface="Georgia"/>
                <a:ea typeface="Georgia"/>
                <a:cs typeface="Georgia"/>
                <a:sym typeface="Georgia"/>
              </a:rPr>
              <a:t>le </a:t>
            </a:r>
            <a:r>
              <a:rPr lang="fr-FR" sz="2400" b="1">
                <a:solidFill>
                  <a:schemeClr val="dk1"/>
                </a:solidFill>
                <a:latin typeface="Georgia"/>
                <a:ea typeface="Georgia"/>
                <a:cs typeface="Georgia"/>
                <a:sym typeface="Georgia"/>
              </a:rPr>
              <a:t>manque d’exercice physique</a:t>
            </a:r>
            <a:r>
              <a:rPr lang="fr-FR" sz="2400">
                <a:solidFill>
                  <a:schemeClr val="dk1"/>
                </a:solidFill>
                <a:latin typeface="Georgia"/>
                <a:ea typeface="Georgia"/>
                <a:cs typeface="Georgia"/>
                <a:sym typeface="Georgia"/>
              </a:rPr>
              <a:t>. </a:t>
            </a:r>
            <a:endParaRPr sz="2400">
              <a:solidFill>
                <a:schemeClr val="dk1"/>
              </a:solidFill>
              <a:latin typeface="Georgia"/>
              <a:ea typeface="Georgia"/>
              <a:cs typeface="Georgia"/>
              <a:sym typeface="Georgia"/>
            </a:endParaRPr>
          </a:p>
          <a:p>
            <a:pPr marL="0" lvl="0" indent="0" algn="just" rtl="0">
              <a:lnSpc>
                <a:spcPct val="100000"/>
              </a:lnSpc>
              <a:spcBef>
                <a:spcPts val="1000"/>
              </a:spcBef>
              <a:spcAft>
                <a:spcPts val="0"/>
              </a:spcAft>
              <a:buNone/>
            </a:pPr>
            <a:endParaRPr sz="2400">
              <a:solidFill>
                <a:schemeClr val="dk1"/>
              </a:solidFill>
              <a:latin typeface="Georgia"/>
              <a:ea typeface="Georgia"/>
              <a:cs typeface="Georgia"/>
              <a:sym typeface="Georgia"/>
            </a:endParaRPr>
          </a:p>
          <a:p>
            <a:pPr marL="0" lvl="0" indent="0" algn="just" rtl="0">
              <a:lnSpc>
                <a:spcPct val="100000"/>
              </a:lnSpc>
              <a:spcBef>
                <a:spcPts val="1000"/>
              </a:spcBef>
              <a:spcAft>
                <a:spcPts val="0"/>
              </a:spcAft>
              <a:buNone/>
            </a:pPr>
            <a:r>
              <a:rPr lang="fr-FR" sz="2400">
                <a:solidFill>
                  <a:schemeClr val="dk1"/>
                </a:solidFill>
                <a:latin typeface="Georgia"/>
                <a:ea typeface="Georgia"/>
                <a:cs typeface="Georgia"/>
                <a:sym typeface="Georgia"/>
              </a:rPr>
              <a:t>Elle </a:t>
            </a:r>
            <a:r>
              <a:rPr lang="fr-FR" sz="2400" b="1">
                <a:solidFill>
                  <a:schemeClr val="dk1"/>
                </a:solidFill>
                <a:latin typeface="Georgia"/>
                <a:ea typeface="Georgia"/>
                <a:cs typeface="Georgia"/>
                <a:sym typeface="Georgia"/>
              </a:rPr>
              <a:t>complète l’action menée </a:t>
            </a:r>
            <a:r>
              <a:rPr lang="fr-FR" sz="2400">
                <a:solidFill>
                  <a:schemeClr val="dk1"/>
                </a:solidFill>
                <a:latin typeface="Georgia"/>
                <a:ea typeface="Georgia"/>
                <a:cs typeface="Georgia"/>
                <a:sym typeface="Georgia"/>
              </a:rPr>
              <a:t>depuis longtemps par l’OMS et,</a:t>
            </a:r>
            <a:r>
              <a:rPr lang="fr-FR" sz="2400" b="1">
                <a:solidFill>
                  <a:schemeClr val="dk1"/>
                </a:solidFill>
                <a:latin typeface="Georgia"/>
                <a:ea typeface="Georgia"/>
                <a:cs typeface="Georgia"/>
                <a:sym typeface="Georgia"/>
              </a:rPr>
              <a:t> au niveau des pays</a:t>
            </a:r>
            <a:r>
              <a:rPr lang="fr-FR" sz="2400">
                <a:solidFill>
                  <a:schemeClr val="dk1"/>
                </a:solidFill>
                <a:latin typeface="Georgia"/>
                <a:ea typeface="Georgia"/>
                <a:cs typeface="Georgia"/>
                <a:sym typeface="Georgia"/>
              </a:rPr>
              <a:t>,</a:t>
            </a:r>
            <a:r>
              <a:rPr lang="fr-FR" sz="2400" b="1">
                <a:solidFill>
                  <a:schemeClr val="dk1"/>
                </a:solidFill>
                <a:latin typeface="Georgia"/>
                <a:ea typeface="Georgia"/>
                <a:cs typeface="Georgia"/>
                <a:sym typeface="Georgia"/>
              </a:rPr>
              <a:t> </a:t>
            </a:r>
            <a:r>
              <a:rPr lang="fr-FR" sz="2400">
                <a:solidFill>
                  <a:schemeClr val="dk1"/>
                </a:solidFill>
                <a:latin typeface="Georgia"/>
                <a:ea typeface="Georgia"/>
                <a:cs typeface="Georgia"/>
                <a:sym typeface="Georgia"/>
              </a:rPr>
              <a:t>dans d’autres domaines en rapport avec l’alimentation. </a:t>
            </a:r>
            <a:endParaRPr sz="2400">
              <a:solidFill>
                <a:schemeClr val="dk1"/>
              </a:solidFill>
              <a:latin typeface="Georgia"/>
              <a:ea typeface="Georgia"/>
              <a:cs typeface="Georgia"/>
              <a:sym typeface="Georgia"/>
            </a:endParaRPr>
          </a:p>
          <a:p>
            <a:pPr marL="0" lvl="0" indent="0" algn="just" rtl="0">
              <a:lnSpc>
                <a:spcPct val="100000"/>
              </a:lnSpc>
              <a:spcBef>
                <a:spcPts val="1000"/>
              </a:spcBef>
              <a:spcAft>
                <a:spcPts val="0"/>
              </a:spcAft>
              <a:buNone/>
            </a:pPr>
            <a:endParaRPr sz="2400">
              <a:solidFill>
                <a:schemeClr val="dk1"/>
              </a:solidFill>
              <a:latin typeface="Georgia"/>
              <a:ea typeface="Georgia"/>
              <a:cs typeface="Georgia"/>
              <a:sym typeface="Georgia"/>
            </a:endParaRPr>
          </a:p>
          <a:p>
            <a:pPr marL="0" lvl="0" indent="0" algn="just" rtl="0">
              <a:lnSpc>
                <a:spcPct val="100000"/>
              </a:lnSpc>
              <a:spcBef>
                <a:spcPts val="1000"/>
              </a:spcBef>
              <a:spcAft>
                <a:spcPts val="1000"/>
              </a:spcAft>
              <a:buNone/>
            </a:pPr>
            <a:r>
              <a:rPr lang="fr-FR" sz="1400">
                <a:solidFill>
                  <a:schemeClr val="dk1"/>
                </a:solidFill>
                <a:latin typeface="Georgia"/>
                <a:ea typeface="Georgia"/>
                <a:cs typeface="Georgia"/>
                <a:sym typeface="Georgia"/>
              </a:rPr>
              <a:t>OMS = Organisation Mondiale de la Santé</a:t>
            </a:r>
            <a:endParaRPr sz="1400">
              <a:solidFill>
                <a:schemeClr val="dk1"/>
              </a:solidFill>
              <a:latin typeface="Georgia"/>
              <a:ea typeface="Georgia"/>
              <a:cs typeface="Georgia"/>
              <a:sym typeface="Georgia"/>
            </a:endParaRPr>
          </a:p>
        </p:txBody>
      </p:sp>
      <p:sp>
        <p:nvSpPr>
          <p:cNvPr id="3" name="Espace réservé du numéro de diapositive 2">
            <a:extLst>
              <a:ext uri="{FF2B5EF4-FFF2-40B4-BE49-F238E27FC236}">
                <a16:creationId xmlns:a16="http://schemas.microsoft.com/office/drawing/2014/main" id="{C1E686F1-DEF1-4628-852B-691032E39A98}"/>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fr-FR" smtClean="0"/>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221225" y="194942"/>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FR" sz="2400" b="1">
                <a:solidFill>
                  <a:srgbClr val="3333FF"/>
                </a:solidFill>
                <a:latin typeface="Georgia"/>
                <a:ea typeface="Georgia"/>
                <a:cs typeface="Georgia"/>
                <a:sym typeface="Georgia"/>
              </a:rPr>
              <a:t>Stratégie Européenne pour l’alimentation - 1 </a:t>
            </a:r>
            <a:endParaRPr sz="2400" b="1">
              <a:solidFill>
                <a:srgbClr val="3333FF"/>
              </a:solidFill>
            </a:endParaRPr>
          </a:p>
          <a:p>
            <a:pPr marL="0" lvl="0" indent="0" algn="ctr" rtl="0">
              <a:spcBef>
                <a:spcPts val="1000"/>
              </a:spcBef>
              <a:spcAft>
                <a:spcPts val="1000"/>
              </a:spcAft>
              <a:buClr>
                <a:schemeClr val="dk1"/>
              </a:buClr>
              <a:buSzPts val="1100"/>
              <a:buFont typeface="Arial"/>
              <a:buNone/>
            </a:pPr>
            <a:endParaRPr sz="2400" b="1">
              <a:solidFill>
                <a:srgbClr val="3333FF"/>
              </a:solidFill>
              <a:latin typeface="Georgia"/>
              <a:ea typeface="Georgia"/>
              <a:cs typeface="Georgia"/>
              <a:sym typeface="Georgia"/>
            </a:endParaRPr>
          </a:p>
        </p:txBody>
      </p:sp>
      <p:sp>
        <p:nvSpPr>
          <p:cNvPr id="118" name="Google Shape;118;p21"/>
          <p:cNvSpPr txBox="1">
            <a:spLocks noGrp="1"/>
          </p:cNvSpPr>
          <p:nvPr>
            <p:ph type="body" idx="1"/>
          </p:nvPr>
        </p:nvSpPr>
        <p:spPr>
          <a:xfrm>
            <a:off x="311700" y="958450"/>
            <a:ext cx="8520600" cy="5421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endParaRPr dirty="0">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r>
              <a:rPr lang="fr-FR" sz="2400" dirty="0">
                <a:solidFill>
                  <a:schemeClr val="dk1"/>
                </a:solidFill>
                <a:highlight>
                  <a:srgbClr val="FFFFFF"/>
                </a:highlight>
              </a:rPr>
              <a:t>La stratégie “Food To Fork” (F2F) ou “</a:t>
            </a:r>
            <a:r>
              <a:rPr lang="fr-FR" sz="2400" b="1" dirty="0">
                <a:solidFill>
                  <a:schemeClr val="dk1"/>
                </a:solidFill>
                <a:highlight>
                  <a:srgbClr val="FFFFFF"/>
                </a:highlight>
              </a:rPr>
              <a:t>de la ferme à l’assiette</a:t>
            </a:r>
            <a:r>
              <a:rPr lang="fr-FR" sz="2400" dirty="0">
                <a:solidFill>
                  <a:schemeClr val="dk1"/>
                </a:solidFill>
                <a:highlight>
                  <a:srgbClr val="FFFFFF"/>
                </a:highlight>
              </a:rPr>
              <a:t>”  lancée en</a:t>
            </a:r>
            <a:r>
              <a:rPr lang="fr-FR" sz="2400" b="1" dirty="0">
                <a:solidFill>
                  <a:schemeClr val="dk1"/>
                </a:solidFill>
                <a:highlight>
                  <a:srgbClr val="FFFFFF"/>
                </a:highlight>
              </a:rPr>
              <a:t> 2020 </a:t>
            </a:r>
            <a:r>
              <a:rPr lang="fr-FR" sz="2400" dirty="0">
                <a:solidFill>
                  <a:schemeClr val="dk1"/>
                </a:solidFill>
                <a:highlight>
                  <a:srgbClr val="FFFFFF"/>
                </a:highlight>
              </a:rPr>
              <a:t>s’inscrit dans le “Green Deal Européen” qui est une feuille de route visant à guider l’UE pour qu’elle devienne la 1er  région climatiquement neutre d’ici à 2050.</a:t>
            </a:r>
          </a:p>
          <a:p>
            <a:pPr marL="0" lvl="0" indent="0" algn="l" rtl="0">
              <a:spcBef>
                <a:spcPts val="1200"/>
              </a:spcBef>
              <a:spcAft>
                <a:spcPts val="0"/>
              </a:spcAft>
              <a:buClr>
                <a:schemeClr val="dk1"/>
              </a:buClr>
              <a:buSzPts val="1100"/>
              <a:buFont typeface="Arial"/>
              <a:buNone/>
            </a:pPr>
            <a:endParaRPr sz="2400" dirty="0">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endParaRPr sz="2400" dirty="0">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r>
              <a:rPr lang="fr-FR" sz="2400" dirty="0">
                <a:solidFill>
                  <a:schemeClr val="dk1"/>
                </a:solidFill>
                <a:highlight>
                  <a:srgbClr val="FFFFFF"/>
                </a:highlight>
              </a:rPr>
              <a:t>La stratégie F2F est une </a:t>
            </a:r>
            <a:r>
              <a:rPr lang="fr-FR" sz="2400" b="1" dirty="0">
                <a:solidFill>
                  <a:schemeClr val="dk1"/>
                </a:solidFill>
                <a:highlight>
                  <a:srgbClr val="FFFFFF"/>
                </a:highlight>
              </a:rPr>
              <a:t>stratégie globale, sur 10 ans</a:t>
            </a:r>
            <a:r>
              <a:rPr lang="fr-FR" sz="2400" dirty="0">
                <a:solidFill>
                  <a:schemeClr val="dk1"/>
                </a:solidFill>
                <a:highlight>
                  <a:srgbClr val="FFFFFF"/>
                </a:highlight>
              </a:rPr>
              <a:t>, visant à relever les défis de la production et de la consommation de nos aliments de manière équitable et durable en </a:t>
            </a:r>
            <a:r>
              <a:rPr lang="fr-FR" sz="2400" b="1" dirty="0">
                <a:solidFill>
                  <a:schemeClr val="dk1"/>
                </a:solidFill>
                <a:highlight>
                  <a:srgbClr val="FFFFFF"/>
                </a:highlight>
              </a:rPr>
              <a:t>conciliant ce que nous mangeons avec la capacité de notre planète.</a:t>
            </a:r>
            <a:endParaRPr sz="2400" b="1" dirty="0">
              <a:solidFill>
                <a:schemeClr val="dk1"/>
              </a:solidFill>
              <a:highlight>
                <a:srgbClr val="FFFFFF"/>
              </a:highlight>
            </a:endParaRPr>
          </a:p>
          <a:p>
            <a:pPr marL="0" lvl="0" indent="0" algn="l" rtl="0">
              <a:spcBef>
                <a:spcPts val="1200"/>
              </a:spcBef>
              <a:spcAft>
                <a:spcPts val="1200"/>
              </a:spcAft>
              <a:buClr>
                <a:schemeClr val="dk1"/>
              </a:buClr>
              <a:buSzPts val="1100"/>
              <a:buFont typeface="Arial"/>
              <a:buNone/>
            </a:pPr>
            <a:endParaRPr b="1" dirty="0"/>
          </a:p>
        </p:txBody>
      </p:sp>
      <p:sp>
        <p:nvSpPr>
          <p:cNvPr id="3" name="Espace réservé du numéro de diapositive 2">
            <a:extLst>
              <a:ext uri="{FF2B5EF4-FFF2-40B4-BE49-F238E27FC236}">
                <a16:creationId xmlns:a16="http://schemas.microsoft.com/office/drawing/2014/main" id="{314CC01D-3C0A-4D28-AB4C-834B13BC5D0F}"/>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fr-FR" smtClean="0"/>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221225" y="194942"/>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FR" sz="2400" b="1">
                <a:solidFill>
                  <a:srgbClr val="3333FF"/>
                </a:solidFill>
                <a:latin typeface="Georgia"/>
                <a:ea typeface="Georgia"/>
                <a:cs typeface="Georgia"/>
                <a:sym typeface="Georgia"/>
              </a:rPr>
              <a:t>Stratégie Européenne pour l’alimentation - 2 </a:t>
            </a:r>
            <a:endParaRPr sz="2400" b="1">
              <a:solidFill>
                <a:srgbClr val="3333FF"/>
              </a:solidFill>
            </a:endParaRPr>
          </a:p>
          <a:p>
            <a:pPr marL="0" lvl="0" indent="0" algn="ctr" rtl="0">
              <a:spcBef>
                <a:spcPts val="1000"/>
              </a:spcBef>
              <a:spcAft>
                <a:spcPts val="1000"/>
              </a:spcAft>
              <a:buClr>
                <a:schemeClr val="dk1"/>
              </a:buClr>
              <a:buSzPts val="1100"/>
              <a:buFont typeface="Arial"/>
              <a:buNone/>
            </a:pPr>
            <a:endParaRPr sz="2400" b="1">
              <a:solidFill>
                <a:srgbClr val="3333FF"/>
              </a:solidFill>
              <a:latin typeface="Georgia"/>
              <a:ea typeface="Georgia"/>
              <a:cs typeface="Georgia"/>
              <a:sym typeface="Georgia"/>
            </a:endParaRPr>
          </a:p>
        </p:txBody>
      </p:sp>
      <p:sp>
        <p:nvSpPr>
          <p:cNvPr id="126" name="Google Shape;126;p22"/>
          <p:cNvSpPr txBox="1">
            <a:spLocks noGrp="1"/>
          </p:cNvSpPr>
          <p:nvPr>
            <p:ph type="body" idx="1"/>
          </p:nvPr>
        </p:nvSpPr>
        <p:spPr>
          <a:xfrm>
            <a:off x="311700" y="958450"/>
            <a:ext cx="8520600" cy="5421600"/>
          </a:xfrm>
          <a:prstGeom prst="rect">
            <a:avLst/>
          </a:prstGeom>
        </p:spPr>
        <p:txBody>
          <a:bodyPr spcFirstLastPara="1" wrap="square" lIns="91425" tIns="91425" rIns="91425" bIns="91425" anchor="t" anchorCtr="0">
            <a:normAutofit fontScale="32500" lnSpcReduction="20000"/>
          </a:bodyPr>
          <a:lstStyle/>
          <a:p>
            <a:pPr marL="0" lvl="0" indent="0" algn="l" rtl="0">
              <a:spcBef>
                <a:spcPts val="0"/>
              </a:spcBef>
              <a:spcAft>
                <a:spcPts val="0"/>
              </a:spcAft>
              <a:buClr>
                <a:schemeClr val="dk1"/>
              </a:buClr>
              <a:buSzPct val="61111"/>
              <a:buFont typeface="Arial"/>
              <a:buNone/>
            </a:pPr>
            <a:endParaRPr b="1">
              <a:solidFill>
                <a:schemeClr val="dk1"/>
              </a:solidFill>
              <a:highlight>
                <a:srgbClr val="FFFFFF"/>
              </a:highlight>
            </a:endParaRPr>
          </a:p>
          <a:p>
            <a:pPr marL="0" lvl="0" indent="0" algn="ctr" rtl="0">
              <a:spcBef>
                <a:spcPts val="1200"/>
              </a:spcBef>
              <a:spcAft>
                <a:spcPts val="0"/>
              </a:spcAft>
              <a:buClr>
                <a:schemeClr val="dk1"/>
              </a:buClr>
              <a:buSzPts val="358"/>
              <a:buFont typeface="Arial"/>
              <a:buNone/>
            </a:pPr>
            <a:r>
              <a:rPr lang="fr-FR" sz="5918">
                <a:solidFill>
                  <a:schemeClr val="dk1"/>
                </a:solidFill>
                <a:highlight>
                  <a:srgbClr val="FFFFFF"/>
                </a:highlight>
              </a:rPr>
              <a:t>La stratégie F2F vise à </a:t>
            </a:r>
            <a:r>
              <a:rPr lang="fr-FR" sz="5918" b="1">
                <a:solidFill>
                  <a:schemeClr val="dk1"/>
                </a:solidFill>
                <a:highlight>
                  <a:srgbClr val="FFFFFF"/>
                </a:highlight>
              </a:rPr>
              <a:t>réduire l’impact environnemental et climatique</a:t>
            </a:r>
            <a:r>
              <a:rPr lang="fr-FR" sz="5918">
                <a:solidFill>
                  <a:schemeClr val="dk1"/>
                </a:solidFill>
                <a:highlight>
                  <a:srgbClr val="FFFFFF"/>
                </a:highlight>
              </a:rPr>
              <a:t> :</a:t>
            </a:r>
            <a:endParaRPr sz="5918">
              <a:solidFill>
                <a:schemeClr val="dk1"/>
              </a:solidFill>
              <a:highlight>
                <a:srgbClr val="FFFFFF"/>
              </a:highlight>
            </a:endParaRPr>
          </a:p>
          <a:p>
            <a:pPr marL="0" lvl="0" indent="0" algn="l" rtl="0">
              <a:spcBef>
                <a:spcPts val="1200"/>
              </a:spcBef>
              <a:spcAft>
                <a:spcPts val="0"/>
              </a:spcAft>
              <a:buClr>
                <a:schemeClr val="dk1"/>
              </a:buClr>
              <a:buSzPts val="358"/>
              <a:buFont typeface="Arial"/>
              <a:buNone/>
            </a:pPr>
            <a:endParaRPr sz="5918">
              <a:solidFill>
                <a:schemeClr val="dk1"/>
              </a:solidFill>
              <a:highlight>
                <a:srgbClr val="FFFFFF"/>
              </a:highlight>
            </a:endParaRPr>
          </a:p>
          <a:p>
            <a:pPr marL="457200" lvl="0" indent="-350738" algn="l" rtl="0">
              <a:spcBef>
                <a:spcPts val="1200"/>
              </a:spcBef>
              <a:spcAft>
                <a:spcPts val="0"/>
              </a:spcAft>
              <a:buClr>
                <a:schemeClr val="dk1"/>
              </a:buClr>
              <a:buSzPct val="100000"/>
              <a:buChar char="●"/>
            </a:pPr>
            <a:r>
              <a:rPr lang="fr-FR" sz="5918">
                <a:solidFill>
                  <a:schemeClr val="dk1"/>
                </a:solidFill>
                <a:highlight>
                  <a:srgbClr val="FFFFFF"/>
                </a:highlight>
              </a:rPr>
              <a:t>de la </a:t>
            </a:r>
            <a:r>
              <a:rPr lang="fr-FR" sz="5918" b="1">
                <a:solidFill>
                  <a:schemeClr val="dk1"/>
                </a:solidFill>
                <a:highlight>
                  <a:srgbClr val="FFFFFF"/>
                </a:highlight>
              </a:rPr>
              <a:t>façon dont nous produisons et consommons</a:t>
            </a:r>
            <a:r>
              <a:rPr lang="fr-FR" sz="5918">
                <a:solidFill>
                  <a:schemeClr val="dk1"/>
                </a:solidFill>
                <a:highlight>
                  <a:srgbClr val="FFFFFF"/>
                </a:highlight>
              </a:rPr>
              <a:t> les aliments, </a:t>
            </a:r>
            <a:endParaRPr sz="5918">
              <a:solidFill>
                <a:schemeClr val="dk1"/>
              </a:solidFill>
              <a:highlight>
                <a:srgbClr val="FFFFFF"/>
              </a:highlight>
            </a:endParaRPr>
          </a:p>
          <a:p>
            <a:pPr marL="0" lvl="0" indent="0" algn="l" rtl="0">
              <a:spcBef>
                <a:spcPts val="1200"/>
              </a:spcBef>
              <a:spcAft>
                <a:spcPts val="0"/>
              </a:spcAft>
              <a:buNone/>
            </a:pPr>
            <a:endParaRPr sz="5918">
              <a:solidFill>
                <a:schemeClr val="dk1"/>
              </a:solidFill>
              <a:highlight>
                <a:srgbClr val="FFFFFF"/>
              </a:highlight>
            </a:endParaRPr>
          </a:p>
          <a:p>
            <a:pPr marL="457200" lvl="0" indent="-350738" algn="l" rtl="0">
              <a:spcBef>
                <a:spcPts val="1200"/>
              </a:spcBef>
              <a:spcAft>
                <a:spcPts val="0"/>
              </a:spcAft>
              <a:buClr>
                <a:schemeClr val="dk1"/>
              </a:buClr>
              <a:buSzPct val="100000"/>
              <a:buChar char="●"/>
            </a:pPr>
            <a:r>
              <a:rPr lang="fr-FR" sz="5918">
                <a:solidFill>
                  <a:schemeClr val="dk1"/>
                </a:solidFill>
                <a:highlight>
                  <a:srgbClr val="FFFFFF"/>
                </a:highlight>
              </a:rPr>
              <a:t>à </a:t>
            </a:r>
            <a:r>
              <a:rPr lang="fr-FR" sz="5918" b="1">
                <a:solidFill>
                  <a:schemeClr val="dk1"/>
                </a:solidFill>
                <a:highlight>
                  <a:srgbClr val="FFFFFF"/>
                </a:highlight>
              </a:rPr>
              <a:t>garantir la sécurité alimentaire, et la santé </a:t>
            </a:r>
            <a:r>
              <a:rPr lang="fr-FR" sz="5918">
                <a:solidFill>
                  <a:schemeClr val="dk1"/>
                </a:solidFill>
                <a:highlight>
                  <a:srgbClr val="FFFFFF"/>
                </a:highlight>
              </a:rPr>
              <a:t>des citoyens par l’accès à des aliments suffisants, nutritifs et durables,</a:t>
            </a:r>
            <a:endParaRPr sz="5918">
              <a:solidFill>
                <a:schemeClr val="dk1"/>
              </a:solidFill>
              <a:highlight>
                <a:srgbClr val="FFFFFF"/>
              </a:highlight>
            </a:endParaRPr>
          </a:p>
          <a:p>
            <a:pPr marL="0" lvl="0" indent="0" algn="l" rtl="0">
              <a:spcBef>
                <a:spcPts val="1200"/>
              </a:spcBef>
              <a:spcAft>
                <a:spcPts val="0"/>
              </a:spcAft>
              <a:buNone/>
            </a:pPr>
            <a:endParaRPr sz="5918">
              <a:solidFill>
                <a:schemeClr val="dk1"/>
              </a:solidFill>
              <a:highlight>
                <a:srgbClr val="FFFFFF"/>
              </a:highlight>
            </a:endParaRPr>
          </a:p>
          <a:p>
            <a:pPr marL="457200" lvl="0" indent="-350738" algn="l" rtl="0">
              <a:spcBef>
                <a:spcPts val="1200"/>
              </a:spcBef>
              <a:spcAft>
                <a:spcPts val="0"/>
              </a:spcAft>
              <a:buClr>
                <a:schemeClr val="dk1"/>
              </a:buClr>
              <a:buSzPct val="100000"/>
              <a:buChar char="●"/>
            </a:pPr>
            <a:r>
              <a:rPr lang="fr-FR" sz="5918">
                <a:solidFill>
                  <a:schemeClr val="dk1"/>
                </a:solidFill>
                <a:highlight>
                  <a:srgbClr val="FFFFFF"/>
                </a:highlight>
              </a:rPr>
              <a:t>et à </a:t>
            </a:r>
            <a:r>
              <a:rPr lang="fr-FR" sz="5918" b="1">
                <a:solidFill>
                  <a:schemeClr val="dk1"/>
                </a:solidFill>
                <a:highlight>
                  <a:srgbClr val="FFFFFF"/>
                </a:highlight>
              </a:rPr>
              <a:t>préserver le caractère abordable des aliments</a:t>
            </a:r>
            <a:r>
              <a:rPr lang="fr-FR" sz="5918">
                <a:solidFill>
                  <a:schemeClr val="dk1"/>
                </a:solidFill>
                <a:highlight>
                  <a:srgbClr val="FFFFFF"/>
                </a:highlight>
              </a:rPr>
              <a:t> tout en générant des rendements économiques plus équitables pour toutes les personnes impliquées dans la chaîne d’approvisionnement.</a:t>
            </a:r>
            <a:endParaRPr sz="5918">
              <a:solidFill>
                <a:schemeClr val="dk1"/>
              </a:solidFill>
              <a:highlight>
                <a:srgbClr val="FFFFFF"/>
              </a:highlight>
            </a:endParaRPr>
          </a:p>
          <a:p>
            <a:pPr marL="0" lvl="0" indent="0" algn="l" rtl="0">
              <a:spcBef>
                <a:spcPts val="1200"/>
              </a:spcBef>
              <a:spcAft>
                <a:spcPts val="0"/>
              </a:spcAft>
              <a:buClr>
                <a:schemeClr val="dk1"/>
              </a:buClr>
              <a:buSzPct val="46648"/>
              <a:buFont typeface="Arial"/>
              <a:buNone/>
            </a:pPr>
            <a:endParaRPr sz="2358">
              <a:solidFill>
                <a:schemeClr val="dk1"/>
              </a:solidFill>
              <a:highlight>
                <a:srgbClr val="FFFFFF"/>
              </a:highlight>
            </a:endParaRPr>
          </a:p>
          <a:p>
            <a:pPr marL="0" lvl="0" indent="0" algn="l" rtl="0">
              <a:spcBef>
                <a:spcPts val="1200"/>
              </a:spcBef>
              <a:spcAft>
                <a:spcPts val="0"/>
              </a:spcAft>
              <a:buClr>
                <a:schemeClr val="dk1"/>
              </a:buClr>
              <a:buSzPct val="61111"/>
              <a:buFont typeface="Arial"/>
              <a:buNone/>
            </a:pPr>
            <a:endParaRPr>
              <a:solidFill>
                <a:schemeClr val="dk1"/>
              </a:solidFill>
              <a:highlight>
                <a:srgbClr val="FFFFFF"/>
              </a:highlight>
            </a:endParaRPr>
          </a:p>
          <a:p>
            <a:pPr marL="0" lvl="0" indent="0" algn="l" rtl="0">
              <a:spcBef>
                <a:spcPts val="1200"/>
              </a:spcBef>
              <a:spcAft>
                <a:spcPts val="0"/>
              </a:spcAft>
              <a:buClr>
                <a:schemeClr val="dk1"/>
              </a:buClr>
              <a:buSzPct val="61111"/>
              <a:buFont typeface="Arial"/>
              <a:buNone/>
            </a:pPr>
            <a:endParaRPr>
              <a:solidFill>
                <a:schemeClr val="dk1"/>
              </a:solidFill>
              <a:highlight>
                <a:srgbClr val="FFFFFF"/>
              </a:highlight>
            </a:endParaRPr>
          </a:p>
          <a:p>
            <a:pPr marL="0" lvl="0" indent="0" algn="l" rtl="0">
              <a:spcBef>
                <a:spcPts val="1200"/>
              </a:spcBef>
              <a:spcAft>
                <a:spcPts val="1200"/>
              </a:spcAft>
              <a:buClr>
                <a:schemeClr val="dk1"/>
              </a:buClr>
              <a:buSzPct val="61111"/>
              <a:buFont typeface="Arial"/>
              <a:buNone/>
            </a:pPr>
            <a:endParaRPr>
              <a:solidFill>
                <a:schemeClr val="dk1"/>
              </a:solidFill>
              <a:highlight>
                <a:srgbClr val="FFFFFF"/>
              </a:highlight>
            </a:endParaRPr>
          </a:p>
        </p:txBody>
      </p:sp>
      <p:sp>
        <p:nvSpPr>
          <p:cNvPr id="3" name="Espace réservé du numéro de diapositive 2">
            <a:extLst>
              <a:ext uri="{FF2B5EF4-FFF2-40B4-BE49-F238E27FC236}">
                <a16:creationId xmlns:a16="http://schemas.microsoft.com/office/drawing/2014/main" id="{D3813CFD-B281-46F2-85BE-E02E2A668734}"/>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fr-FR" smtClean="0"/>
              <a:t>9</a:t>
            </a:fld>
            <a:endParaRPr lang="fr-FR"/>
          </a:p>
        </p:txBody>
      </p:sp>
    </p:spTree>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252</TotalTime>
  <Words>5343</Words>
  <Application>Microsoft Office PowerPoint</Application>
  <PresentationFormat>Affichage à l'écran (4:3)</PresentationFormat>
  <Paragraphs>571</Paragraphs>
  <Slides>51</Slides>
  <Notes>51</Notes>
  <HiddenSlides>1</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51</vt:i4>
      </vt:variant>
    </vt:vector>
  </HeadingPairs>
  <TitlesOfParts>
    <vt:vector size="60" baseType="lpstr">
      <vt:lpstr>Calibri Light</vt:lpstr>
      <vt:lpstr>Calibri</vt:lpstr>
      <vt:lpstr>Carlito</vt:lpstr>
      <vt:lpstr>Georgia</vt:lpstr>
      <vt:lpstr>Arial</vt:lpstr>
      <vt:lpstr>Wingdings 3</vt:lpstr>
      <vt:lpstr>Conception personnalisée</vt:lpstr>
      <vt:lpstr>1_Conception personnalisée</vt:lpstr>
      <vt:lpstr>Brin</vt:lpstr>
      <vt:lpstr>       La Stratégie Nationale  pour  l’Alimentation  la Nutrition et le Climat  SNANC            </vt:lpstr>
      <vt:lpstr>       La Stratégie nationale pour l’alimentation   1. Stratégie mondiale et Européenne  2. Les divers plans alimentation Français  3. La loi “Climat et Résilience”  4. Quelles sont les étapes qui ont conduit à  la loi "Climat et Résilience ?  5. Quelles sont les principales mesures de  la loi "Climat et Résilience" ?  6. Nouvel article intégré à loi "Climat et Résilience"  7. Contribution du CNA à la Stratégie nationale pour l’alimentation,  la nutrition et le climat  (SNANC)           </vt:lpstr>
      <vt:lpstr>Présentation PowerPoint</vt:lpstr>
      <vt:lpstr>Présentation PowerPoint</vt:lpstr>
      <vt:lpstr>Présentation PowerPoint</vt:lpstr>
      <vt:lpstr>Stratégie mondiale pour l’alimentation - 1</vt:lpstr>
      <vt:lpstr>Stratégie mondiale pour l’alimentation - 1</vt:lpstr>
      <vt:lpstr>Stratégie Européenne pour l’alimentation - 1  </vt:lpstr>
      <vt:lpstr>Stratégie Européenne pour l’alimentation - 2  </vt:lpstr>
      <vt:lpstr>Stratégie Européenne pour l’alimentation - 3 </vt:lpstr>
      <vt:lpstr>Présentation PowerPoint</vt:lpstr>
      <vt:lpstr>Programme National Nutrition Santé (PNNS)</vt:lpstr>
      <vt:lpstr>Evolution PNNS</vt:lpstr>
      <vt:lpstr>Programme national pour l'alimentation (PNA)</vt:lpstr>
      <vt:lpstr>Programme national pour l'alimentation (PNA)</vt:lpstr>
      <vt:lpstr>Evolution PNA</vt:lpstr>
      <vt:lpstr>Présentation PowerPoint</vt:lpstr>
      <vt:lpstr>   6   </vt:lpstr>
      <vt:lpstr>PAT de Toulon Provence Méditerranée   Un ancrage territorial fort AOP Figue de Solliès, AOC Huile de Provence,  IGP Miel de Provence, à préserver et développer notamment par une dynamique d’appropriation du territoire   L’éducation alimentaire ou changer les habitudes alimentaires   La restauration collective : Un diagnostic reste à réaliser pour identifier les différents établissements), le nombre de repas et les modes d’approvisionnement   Le gaspillage alimentaire : De nombreux restaurants scolaires s'organisent pour réduire le gaspillage alimentaire </vt:lpstr>
      <vt:lpstr>Présentation PowerPoint</vt:lpstr>
      <vt:lpstr>La loi « Climat et Résilience » .1</vt:lpstr>
      <vt:lpstr> La loi « Climat et Résilience » . 2 </vt:lpstr>
      <vt:lpstr>La SNANC suite des PNA et PNNS</vt:lpstr>
      <vt:lpstr> Quelles sont les étapes qui ont conduit à  la loi "Climat et Résilience ?  .1 </vt:lpstr>
      <vt:lpstr> Quelles sont les étapes qui ont conduit à  la loi "Climat et Résilience ? . 2 </vt:lpstr>
      <vt:lpstr> Quelles sont les étapes qui ont conduit à  la loi "Climat et Résilience ? . 3 </vt:lpstr>
      <vt:lpstr> Quelles sont les étapes qui ont conduit à  la loi "Climat et Résilience ? - 4 </vt:lpstr>
      <vt:lpstr> Quelles sont les étapes qui ont conduit à  la loi "Climat et Résilience ? - 5 </vt:lpstr>
      <vt:lpstr> Quelles sont les étapes qui ont conduit à  la loi "Climat et Résilience ? - 6 </vt:lpstr>
      <vt:lpstr> Quelles sont les étapes qui ont conduit à  la loi "Climat et Résilience ? - 7 </vt:lpstr>
      <vt:lpstr> Quelles sont les étapes qui ont conduit à  la loi "Climat et Résilience ? - 8 </vt:lpstr>
      <vt:lpstr>   Quelles sont les principales mesures de la loi "Climat et Résilience" ? - 1   </vt:lpstr>
      <vt:lpstr>   Quelles sont les principales mesures de la loi "Climat et Résilience" ?  - 2   </vt:lpstr>
      <vt:lpstr>   Quelles sont les principales mesures de la loi "Climat et Résilience" ? - 3   </vt:lpstr>
      <vt:lpstr>   Quelles sont les principales mesures de la loi "Climat et Résilience" ? - 4   </vt:lpstr>
      <vt:lpstr>   Quelles sont les principales mesures de la loi "Climat et Résilience" ? - 5   </vt:lpstr>
      <vt:lpstr>   Quelles sont les principales mesures de la loi "Climat et Résilience" ?  - 6   </vt:lpstr>
      <vt:lpstr>   Article intégré à la loi « Climat et Résilience »    </vt:lpstr>
      <vt:lpstr> Article intégré à la loi « Climat et Résilience » -1 </vt:lpstr>
      <vt:lpstr>Article L3231-1   Modifié par LOI n°2018-938 du 30 octobre 2018 - art. 65 Un programme national relatif à la nutrition et à la santé est élaboré tous les cinq ans par le Gouvernement. Ce programme définit les objectifs de la politique nutritionnelle du Gouvernement et prévoit les actions à mettre en œuvre afin de favoriser : -l'éducation, l'information et l'orientation de la population, notamment par le biais de recommandations en matière nutritionnelle, y compris portant sur l'activité physique ; -la création d'un environnement favorable au respect des recommandations nutritionnelles ; -la prévention, le dépistage et la prise en charge des troubles nutritionnels dans le système de santé ; -la mise en place d'un système de surveillance de l'état nutritionnel de la population et de ses déterminants ; -le développement de la formation et de la recherche en nutrition humaine ; -la lutte contre la précarité alimentaire. Les actions arrêtées dans le domaine de l'alimentation sont également inscrites dans le programme national pour l'alimentation défini au III de l'article L. 1 du code rural et de la pêche maritime. </vt:lpstr>
      <vt:lpstr> Article intégré à la loi « Climat et Résilience » - 2 </vt:lpstr>
      <vt:lpstr> Article intégré à la loi « Climat et Résilience » - 3</vt:lpstr>
      <vt:lpstr>  Contribution du CNA - 1  </vt:lpstr>
      <vt:lpstr>  Contribution du CNA - 2 </vt:lpstr>
      <vt:lpstr>Présentation PowerPoint</vt:lpstr>
      <vt:lpstr>     Contribution du CNA - 3     </vt:lpstr>
      <vt:lpstr>   Contribution du CNA - 4   </vt:lpstr>
      <vt:lpstr>Contribution du CNA - 5</vt:lpstr>
      <vt:lpstr>Contribution du CNA - 6</vt:lpstr>
      <vt:lpstr>Contribution du CNA - 7</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 Stratégie Nationale  pour  l’Alimentation  le Climat et la Nutrition  SNACN            </dc:title>
  <dc:creator>ADmin</dc:creator>
  <cp:lastModifiedBy>ADmin</cp:lastModifiedBy>
  <cp:revision>16</cp:revision>
  <dcterms:modified xsi:type="dcterms:W3CDTF">2023-07-01T16:14:52Z</dcterms:modified>
</cp:coreProperties>
</file>